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4"/>
  </p:notesMasterIdLst>
  <p:handoutMasterIdLst>
    <p:handoutMasterId r:id="rId35"/>
  </p:handoutMasterIdLst>
  <p:sldIdLst>
    <p:sldId id="290" r:id="rId2"/>
    <p:sldId id="303" r:id="rId3"/>
    <p:sldId id="275" r:id="rId4"/>
    <p:sldId id="301" r:id="rId5"/>
    <p:sldId id="291" r:id="rId6"/>
    <p:sldId id="302" r:id="rId7"/>
    <p:sldId id="292" r:id="rId8"/>
    <p:sldId id="294" r:id="rId9"/>
    <p:sldId id="293" r:id="rId10"/>
    <p:sldId id="298" r:id="rId11"/>
    <p:sldId id="296" r:id="rId12"/>
    <p:sldId id="297" r:id="rId13"/>
    <p:sldId id="299" r:id="rId14"/>
    <p:sldId id="300" r:id="rId15"/>
    <p:sldId id="295" r:id="rId16"/>
    <p:sldId id="259" r:id="rId17"/>
    <p:sldId id="305" r:id="rId18"/>
    <p:sldId id="306" r:id="rId19"/>
    <p:sldId id="307" r:id="rId20"/>
    <p:sldId id="308" r:id="rId21"/>
    <p:sldId id="309" r:id="rId22"/>
    <p:sldId id="310" r:id="rId23"/>
    <p:sldId id="262" r:id="rId24"/>
    <p:sldId id="276" r:id="rId25"/>
    <p:sldId id="278" r:id="rId26"/>
    <p:sldId id="273" r:id="rId27"/>
    <p:sldId id="274" r:id="rId28"/>
    <p:sldId id="313" r:id="rId29"/>
    <p:sldId id="311" r:id="rId30"/>
    <p:sldId id="312" r:id="rId31"/>
    <p:sldId id="314" r:id="rId32"/>
    <p:sldId id="260"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0" d="100"/>
          <a:sy n="80" d="100"/>
        </p:scale>
        <p:origin x="-112" y="-148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handoutMaster" Target="handoutMasters/handoutMaster1.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C351DE-8C73-6841-81E7-ADD499FA3485}" type="datetimeFigureOut">
              <a:rPr lang="nl-NL" smtClean="0"/>
              <a:t>23/07/18</a:t>
            </a:fld>
            <a:endParaRPr lang="nl-NL"/>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4C4EA0C-E5C4-AA42-82AB-B71AD7C69470}" type="slidenum">
              <a:rPr lang="nl-NL" smtClean="0"/>
              <a:t>‹#›</a:t>
            </a:fld>
            <a:endParaRPr lang="nl-NL"/>
          </a:p>
        </p:txBody>
      </p:sp>
    </p:spTree>
    <p:extLst>
      <p:ext uri="{BB962C8B-B14F-4D97-AF65-F5344CB8AC3E}">
        <p14:creationId xmlns:p14="http://schemas.microsoft.com/office/powerpoint/2010/main" val="22806802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BA2FBF-AD10-324B-8EB6-E40E5B61CB86}" type="datetimeFigureOut">
              <a:rPr lang="en-US" smtClean="0"/>
              <a:t>23/07/18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7ACA3D-6435-B84C-9109-D7B61E90BCE3}" type="slidenum">
              <a:rPr lang="en-US" smtClean="0"/>
              <a:t>‹#›</a:t>
            </a:fld>
            <a:endParaRPr lang="en-US"/>
          </a:p>
        </p:txBody>
      </p:sp>
    </p:spTree>
    <p:extLst>
      <p:ext uri="{BB962C8B-B14F-4D97-AF65-F5344CB8AC3E}">
        <p14:creationId xmlns:p14="http://schemas.microsoft.com/office/powerpoint/2010/main" val="284744563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1</a:t>
            </a:fld>
            <a:endParaRPr lang="en-US"/>
          </a:p>
        </p:txBody>
      </p:sp>
    </p:spTree>
    <p:extLst>
      <p:ext uri="{BB962C8B-B14F-4D97-AF65-F5344CB8AC3E}">
        <p14:creationId xmlns:p14="http://schemas.microsoft.com/office/powerpoint/2010/main" val="2619718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10</a:t>
            </a:fld>
            <a:endParaRPr lang="en-US"/>
          </a:p>
        </p:txBody>
      </p:sp>
    </p:spTree>
    <p:extLst>
      <p:ext uri="{BB962C8B-B14F-4D97-AF65-F5344CB8AC3E}">
        <p14:creationId xmlns:p14="http://schemas.microsoft.com/office/powerpoint/2010/main" val="1387694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11</a:t>
            </a:fld>
            <a:endParaRPr lang="en-US"/>
          </a:p>
        </p:txBody>
      </p:sp>
    </p:spTree>
    <p:extLst>
      <p:ext uri="{BB962C8B-B14F-4D97-AF65-F5344CB8AC3E}">
        <p14:creationId xmlns:p14="http://schemas.microsoft.com/office/powerpoint/2010/main" val="170663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-If we agree that improved and increased the sharing of research data would be of benefit to research communities and collections holding institutions alike, then how should we proceed?  What ground rules should given how people share, when and where?  How can we establish a common understanding of how far the ethic of sharing can and should extend?</a:t>
            </a:r>
          </a:p>
          <a:p>
            <a:r>
              <a:rPr lang="en-US" dirty="0" smtClean="0"/>
              <a:t>-FORCE 11 (a pan-disciplinary </a:t>
            </a:r>
            <a:r>
              <a:rPr lang="en-US" dirty="0" err="1" smtClean="0"/>
              <a:t>organisation</a:t>
            </a:r>
            <a:r>
              <a:rPr lang="en-US" dirty="0" smtClean="0"/>
              <a:t>, not one specific to arts and humanities),</a:t>
            </a:r>
          </a:p>
          <a:p>
            <a:r>
              <a:rPr lang="en-US" dirty="0" smtClean="0"/>
              <a:t>-Obviously not every collection of research data is equally eligible to be shared in a FAIR way.  Anonymity of personal data must be respected and may only be sharable in a redacted form, for example, or unprotected research discoveries may require an embargo.  Particular problems in the arts and humanities can exist, due to the shared nature of the ownership of cultural data (</a:t>
            </a:r>
            <a:r>
              <a:rPr lang="en-US" dirty="0" err="1" smtClean="0"/>
              <a:t>eg</a:t>
            </a:r>
            <a:r>
              <a:rPr lang="en-US" dirty="0" smtClean="0"/>
              <a:t>. between archives and researchers, or between publishers and authors).  So the application of the FAIR principles is usually applied with the caveat condition that data be “as open as possible, as closed as necessary”</a:t>
            </a:r>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12</a:t>
            </a:fld>
            <a:endParaRPr lang="en-US"/>
          </a:p>
        </p:txBody>
      </p:sp>
    </p:spTree>
    <p:extLst>
      <p:ext uri="{BB962C8B-B14F-4D97-AF65-F5344CB8AC3E}">
        <p14:creationId xmlns:p14="http://schemas.microsoft.com/office/powerpoint/2010/main" val="2092691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Simplified</a:t>
            </a:r>
            <a:r>
              <a:rPr lang="en-US" baseline="0" dirty="0" smtClean="0"/>
              <a:t> model </a:t>
            </a:r>
          </a:p>
          <a:p>
            <a:r>
              <a:rPr lang="en-US" dirty="0" smtClean="0"/>
              <a:t>Data often have a longer lifespan than the research project that creates them. Researchers may continue to work on data after funding has ceased, follow-up projects may </a:t>
            </a:r>
            <a:r>
              <a:rPr lang="en-US" dirty="0" err="1" smtClean="0"/>
              <a:t>analyse</a:t>
            </a:r>
            <a:r>
              <a:rPr lang="en-US" dirty="0" smtClean="0"/>
              <a:t> or add to the data, and data may be re-used by other researchers.</a:t>
            </a:r>
          </a:p>
          <a:p>
            <a:r>
              <a:rPr lang="en-US" dirty="0" smtClean="0"/>
              <a:t>Well </a:t>
            </a:r>
            <a:r>
              <a:rPr lang="en-US" dirty="0" err="1" smtClean="0"/>
              <a:t>organised</a:t>
            </a:r>
            <a:r>
              <a:rPr lang="en-US" dirty="0" smtClean="0"/>
              <a:t>, well documented, preserved and shared data are invaluable to advance scientific inquiry and to increase opportunities for learning and innovation.</a:t>
            </a:r>
          </a:p>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13</a:t>
            </a:fld>
            <a:endParaRPr lang="en-US"/>
          </a:p>
        </p:txBody>
      </p:sp>
    </p:spTree>
    <p:extLst>
      <p:ext uri="{BB962C8B-B14F-4D97-AF65-F5344CB8AC3E}">
        <p14:creationId xmlns:p14="http://schemas.microsoft.com/office/powerpoint/2010/main" val="549433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Data management covers all aspects of handling, </a:t>
            </a:r>
            <a:r>
              <a:rPr lang="en-US" dirty="0" err="1" smtClean="0"/>
              <a:t>organising</a:t>
            </a:r>
            <a:r>
              <a:rPr lang="en-US" dirty="0" smtClean="0"/>
              <a:t>, documenting and enhancing research data, and enabling their sustainability and sharing. </a:t>
            </a:r>
          </a:p>
          <a:p>
            <a:r>
              <a:rPr lang="en-US" dirty="0" smtClean="0"/>
              <a:t>Early planning of how best to manage research data, including future data sharing, is key to ensure optimal handling of research data over the length of a research project and beyond. Planning is best done using a data management plan. </a:t>
            </a:r>
          </a:p>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14</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15</a:t>
            </a:fld>
            <a:endParaRPr lang="en-US"/>
          </a:p>
        </p:txBody>
      </p:sp>
    </p:spTree>
    <p:extLst>
      <p:ext uri="{BB962C8B-B14F-4D97-AF65-F5344CB8AC3E}">
        <p14:creationId xmlns:p14="http://schemas.microsoft.com/office/powerpoint/2010/main" val="26703356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16</a:t>
            </a:fld>
            <a:endParaRPr lang="en-US"/>
          </a:p>
        </p:txBody>
      </p:sp>
    </p:spTree>
    <p:extLst>
      <p:ext uri="{BB962C8B-B14F-4D97-AF65-F5344CB8AC3E}">
        <p14:creationId xmlns:p14="http://schemas.microsoft.com/office/powerpoint/2010/main" val="4804909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rtl="0">
              <a:spcBef>
                <a:spcPts val="0"/>
              </a:spcBef>
              <a:spcAft>
                <a:spcPts val="0"/>
              </a:spcAft>
              <a:buClr>
                <a:schemeClr val="dk1"/>
              </a:buClr>
              <a:buSzPct val="25000"/>
              <a:buFont typeface="Calibri"/>
              <a:buNone/>
            </a:pPr>
            <a:r>
              <a:rPr lang="en-US" sz="1200" b="0" i="0" u="none" strike="noStrike" cap="none" dirty="0" smtClean="0">
                <a:solidFill>
                  <a:schemeClr val="dk1"/>
                </a:solidFill>
                <a:latin typeface="Calibri"/>
                <a:ea typeface="Calibri"/>
                <a:cs typeface="Calibri"/>
                <a:sym typeface="Calibri"/>
              </a:rPr>
              <a:t>Auf </a:t>
            </a:r>
            <a:r>
              <a:rPr lang="en-US" sz="1200" b="0" i="0" u="none" strike="noStrike" cap="none" dirty="0" err="1" smtClean="0">
                <a:solidFill>
                  <a:schemeClr val="dk1"/>
                </a:solidFill>
                <a:latin typeface="Calibri"/>
                <a:ea typeface="Calibri"/>
                <a:cs typeface="Calibri"/>
                <a:sym typeface="Calibri"/>
              </a:rPr>
              <a:t>zwei</a:t>
            </a:r>
            <a:r>
              <a:rPr lang="en-US" sz="1200" b="0" i="0" u="none" strike="noStrike" cap="none" dirty="0" smtClean="0">
                <a:solidFill>
                  <a:schemeClr val="dk1"/>
                </a:solidFill>
                <a:latin typeface="Calibri"/>
                <a:ea typeface="Calibri"/>
                <a:cs typeface="Calibri"/>
                <a:sym typeface="Calibri"/>
              </a:rPr>
              <a:t> Module</a:t>
            </a:r>
            <a:r>
              <a:rPr lang="en-US" sz="1200" b="0" i="0" u="none" strike="noStrike" cap="none" baseline="0" dirty="0" smtClean="0">
                <a:solidFill>
                  <a:schemeClr val="dk1"/>
                </a:solidFill>
                <a:latin typeface="Calibri"/>
                <a:ea typeface="Calibri"/>
                <a:cs typeface="Calibri"/>
                <a:sym typeface="Calibri"/>
              </a:rPr>
              <a:t> </a:t>
            </a:r>
            <a:r>
              <a:rPr lang="en-US" sz="1200" b="0" i="0" u="none" strike="noStrike" cap="none" dirty="0" err="1" smtClean="0">
                <a:solidFill>
                  <a:schemeClr val="dk1"/>
                </a:solidFill>
                <a:latin typeface="Calibri"/>
                <a:ea typeface="Calibri"/>
                <a:cs typeface="Calibri"/>
                <a:sym typeface="Calibri"/>
              </a:rPr>
              <a:t>gehe</a:t>
            </a:r>
            <a:r>
              <a:rPr lang="en-US" sz="1200" b="0" i="0" u="none" strike="noStrike" cap="none" dirty="0" smtClean="0">
                <a:solidFill>
                  <a:schemeClr val="dk1"/>
                </a:solidFill>
                <a:latin typeface="Calibri"/>
                <a:ea typeface="Calibri"/>
                <a:cs typeface="Calibri"/>
                <a:sym typeface="Calibri"/>
              </a:rPr>
              <a:t> </a:t>
            </a:r>
            <a:r>
              <a:rPr lang="en-US" sz="1200" b="0" i="0" u="none" strike="noStrike" cap="none" dirty="0" err="1" smtClean="0">
                <a:solidFill>
                  <a:schemeClr val="dk1"/>
                </a:solidFill>
                <a:latin typeface="Calibri"/>
                <a:ea typeface="Calibri"/>
                <a:cs typeface="Calibri"/>
                <a:sym typeface="Calibri"/>
              </a:rPr>
              <a:t>ich</a:t>
            </a:r>
            <a:r>
              <a:rPr lang="en-US" sz="1200" b="0" i="0" u="none" strike="noStrike" cap="none" dirty="0" smtClean="0">
                <a:solidFill>
                  <a:schemeClr val="dk1"/>
                </a:solidFill>
                <a:latin typeface="Calibri"/>
                <a:ea typeface="Calibri"/>
                <a:cs typeface="Calibri"/>
                <a:sym typeface="Calibri"/>
              </a:rPr>
              <a:t> </a:t>
            </a:r>
            <a:r>
              <a:rPr lang="en-US" sz="1200" b="0" i="0" u="none" strike="noStrike" cap="none" dirty="0" err="1" smtClean="0">
                <a:solidFill>
                  <a:schemeClr val="dk1"/>
                </a:solidFill>
                <a:latin typeface="Calibri"/>
                <a:ea typeface="Calibri"/>
                <a:cs typeface="Calibri"/>
                <a:sym typeface="Calibri"/>
              </a:rPr>
              <a:t>gleich</a:t>
            </a:r>
            <a:r>
              <a:rPr lang="en-US" sz="1200" b="0" i="0" u="none" strike="noStrike" cap="none" dirty="0" smtClean="0">
                <a:solidFill>
                  <a:schemeClr val="dk1"/>
                </a:solidFill>
                <a:latin typeface="Calibri"/>
                <a:ea typeface="Calibri"/>
                <a:cs typeface="Calibri"/>
                <a:sym typeface="Calibri"/>
              </a:rPr>
              <a:t> </a:t>
            </a:r>
            <a:r>
              <a:rPr lang="en-US" sz="1200" b="0" i="0" u="none" strike="noStrike" cap="none" dirty="0" err="1" smtClean="0">
                <a:solidFill>
                  <a:schemeClr val="dk1"/>
                </a:solidFill>
                <a:latin typeface="Calibri"/>
                <a:ea typeface="Calibri"/>
                <a:cs typeface="Calibri"/>
                <a:sym typeface="Calibri"/>
              </a:rPr>
              <a:t>noch</a:t>
            </a:r>
            <a:r>
              <a:rPr lang="en-US" sz="1200" b="0" i="0" u="none" strike="noStrike" cap="none" baseline="0" dirty="0" smtClean="0">
                <a:solidFill>
                  <a:schemeClr val="dk1"/>
                </a:solidFill>
                <a:latin typeface="Calibri"/>
                <a:ea typeface="Calibri"/>
                <a:cs typeface="Calibri"/>
                <a:sym typeface="Calibri"/>
              </a:rPr>
              <a:t> </a:t>
            </a:r>
            <a:r>
              <a:rPr lang="en-US" sz="1200" b="0" i="0" u="none" strike="noStrike" cap="none" baseline="0" dirty="0" err="1" smtClean="0">
                <a:solidFill>
                  <a:schemeClr val="dk1"/>
                </a:solidFill>
                <a:latin typeface="Calibri"/>
                <a:ea typeface="Calibri"/>
                <a:cs typeface="Calibri"/>
                <a:sym typeface="Calibri"/>
              </a:rPr>
              <a:t>einmal</a:t>
            </a:r>
            <a:r>
              <a:rPr lang="en-US" sz="1200" b="0" i="0" u="none" strike="noStrike" cap="none" baseline="0" dirty="0" smtClean="0">
                <a:solidFill>
                  <a:schemeClr val="dk1"/>
                </a:solidFill>
                <a:latin typeface="Calibri"/>
                <a:ea typeface="Calibri"/>
                <a:cs typeface="Calibri"/>
                <a:sym typeface="Calibri"/>
              </a:rPr>
              <a:t> </a:t>
            </a:r>
            <a:r>
              <a:rPr lang="en-US" sz="1200" b="0" i="0" u="none" strike="noStrike" cap="none" baseline="0" dirty="0" err="1" smtClean="0">
                <a:solidFill>
                  <a:schemeClr val="dk1"/>
                </a:solidFill>
                <a:latin typeface="Calibri"/>
                <a:ea typeface="Calibri"/>
                <a:cs typeface="Calibri"/>
                <a:sym typeface="Calibri"/>
              </a:rPr>
              <a:t>ein</a:t>
            </a:r>
            <a:r>
              <a:rPr lang="en-US" sz="1200" b="0" i="0" u="none" strike="noStrike" cap="none" baseline="0" dirty="0" smtClean="0">
                <a:solidFill>
                  <a:schemeClr val="dk1"/>
                </a:solidFill>
                <a:latin typeface="Calibri"/>
                <a:ea typeface="Calibri"/>
                <a:cs typeface="Calibri"/>
                <a:sym typeface="Calibri"/>
              </a:rPr>
              <a:t> </a:t>
            </a:r>
            <a:r>
              <a:rPr lang="en-US" sz="1200" b="0" i="0" u="none" strike="noStrike" cap="none" baseline="0" dirty="0" err="1" smtClean="0">
                <a:solidFill>
                  <a:schemeClr val="dk1"/>
                </a:solidFill>
                <a:latin typeface="Calibri"/>
                <a:ea typeface="Calibri"/>
                <a:cs typeface="Calibri"/>
                <a:sym typeface="Calibri"/>
              </a:rPr>
              <a:t>wegen</a:t>
            </a:r>
            <a:r>
              <a:rPr lang="en-US" sz="1200" b="0" i="0" u="none" strike="noStrike" cap="none" baseline="0" dirty="0" smtClean="0">
                <a:solidFill>
                  <a:schemeClr val="dk1"/>
                </a:solidFill>
                <a:latin typeface="Calibri"/>
                <a:ea typeface="Calibri"/>
                <a:cs typeface="Calibri"/>
                <a:sym typeface="Calibri"/>
              </a:rPr>
              <a:t> FDM</a:t>
            </a:r>
            <a:endParaRPr lang="en-US" sz="1200" b="0"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endParaRPr lang="en-US" sz="1200" b="0" i="0" u="none" strike="noStrike" cap="none" dirty="0" smtClean="0">
              <a:solidFill>
                <a:schemeClr val="dk1"/>
              </a:solidFill>
              <a:latin typeface="Calibri"/>
              <a:ea typeface="Calibri"/>
              <a:cs typeface="Calibri"/>
              <a:sym typeface="Calibri"/>
            </a:endParaRPr>
          </a:p>
          <a:p>
            <a:endParaRPr lang="de-DE" sz="1200" b="0" i="0" u="none" strike="noStrike" kern="1200" cap="none" baseline="0" dirty="0" smtClean="0">
              <a:solidFill>
                <a:schemeClr val="dk1"/>
              </a:solidFill>
              <a:effectLst/>
              <a:latin typeface="Calibri"/>
              <a:ea typeface="Calibri"/>
              <a:cs typeface="Calibri"/>
              <a:sym typeface="Calibri"/>
            </a:endParaRPr>
          </a:p>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432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18</a:t>
            </a:fld>
            <a:endParaRPr lang="en-US"/>
          </a:p>
        </p:txBody>
      </p:sp>
    </p:spTree>
    <p:extLst>
      <p:ext uri="{BB962C8B-B14F-4D97-AF65-F5344CB8AC3E}">
        <p14:creationId xmlns:p14="http://schemas.microsoft.com/office/powerpoint/2010/main" val="32133281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19</a:t>
            </a:fld>
            <a:endParaRPr lang="en-US"/>
          </a:p>
        </p:txBody>
      </p:sp>
    </p:spTree>
    <p:extLst>
      <p:ext uri="{BB962C8B-B14F-4D97-AF65-F5344CB8AC3E}">
        <p14:creationId xmlns:p14="http://schemas.microsoft.com/office/powerpoint/2010/main" val="2445326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371600" y="1143000"/>
            <a:ext cx="4114800" cy="3086100"/>
          </a:xfrm>
        </p:spPr>
      </p:sp>
      <p:sp>
        <p:nvSpPr>
          <p:cNvPr id="3" name="Tijdelijke aanduiding voor notities 2"/>
          <p:cNvSpPr>
            <a:spLocks noGrp="1"/>
          </p:cNvSpPr>
          <p:nvPr>
            <p:ph type="body" idx="1"/>
          </p:nvPr>
        </p:nvSpPr>
        <p:spPr/>
        <p:txBody>
          <a:bodyPr/>
          <a:lstStyle/>
          <a:p>
            <a:endParaRPr lang="en-US" sz="1200" b="0" i="0" u="none" strike="noStrike" kern="1200" cap="none" dirty="0" smtClean="0">
              <a:solidFill>
                <a:schemeClr val="dk1"/>
              </a:solidFill>
              <a:effectLst/>
              <a:latin typeface="Calibri"/>
              <a:ea typeface="Calibri"/>
              <a:cs typeface="Calibri"/>
              <a:sym typeface="Calibri"/>
            </a:endParaRPr>
          </a:p>
        </p:txBody>
      </p:sp>
      <p:sp>
        <p:nvSpPr>
          <p:cNvPr id="4" name="Tijdelijke aanduiding voor dianumm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331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20</a:t>
            </a:fld>
            <a:endParaRPr lang="en-US"/>
          </a:p>
        </p:txBody>
      </p:sp>
    </p:spTree>
    <p:extLst>
      <p:ext uri="{BB962C8B-B14F-4D97-AF65-F5344CB8AC3E}">
        <p14:creationId xmlns:p14="http://schemas.microsoft.com/office/powerpoint/2010/main" val="34055252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21</a:t>
            </a:fld>
            <a:endParaRPr lang="en-US"/>
          </a:p>
        </p:txBody>
      </p:sp>
    </p:spTree>
    <p:extLst>
      <p:ext uri="{BB962C8B-B14F-4D97-AF65-F5344CB8AC3E}">
        <p14:creationId xmlns:p14="http://schemas.microsoft.com/office/powerpoint/2010/main" val="9741713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22</a:t>
            </a:fld>
            <a:endParaRPr lang="en-US"/>
          </a:p>
        </p:txBody>
      </p:sp>
    </p:spTree>
    <p:extLst>
      <p:ext uri="{BB962C8B-B14F-4D97-AF65-F5344CB8AC3E}">
        <p14:creationId xmlns:p14="http://schemas.microsoft.com/office/powerpoint/2010/main" val="6579568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23</a:t>
            </a:fld>
            <a:endParaRPr lang="en-US"/>
          </a:p>
        </p:txBody>
      </p:sp>
    </p:spTree>
    <p:extLst>
      <p:ext uri="{BB962C8B-B14F-4D97-AF65-F5344CB8AC3E}">
        <p14:creationId xmlns:p14="http://schemas.microsoft.com/office/powerpoint/2010/main" val="13789354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24</a:t>
            </a:fld>
            <a:endParaRPr lang="en-US"/>
          </a:p>
        </p:txBody>
      </p:sp>
    </p:spTree>
    <p:extLst>
      <p:ext uri="{BB962C8B-B14F-4D97-AF65-F5344CB8AC3E}">
        <p14:creationId xmlns:p14="http://schemas.microsoft.com/office/powerpoint/2010/main" val="6646058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25</a:t>
            </a:fld>
            <a:endParaRPr lang="en-US"/>
          </a:p>
        </p:txBody>
      </p:sp>
    </p:spTree>
    <p:extLst>
      <p:ext uri="{BB962C8B-B14F-4D97-AF65-F5344CB8AC3E}">
        <p14:creationId xmlns:p14="http://schemas.microsoft.com/office/powerpoint/2010/main" val="544362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also technically barrier free and findable</a:t>
            </a:r>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26</a:t>
            </a:fld>
            <a:endParaRPr lang="en-US"/>
          </a:p>
        </p:txBody>
      </p:sp>
    </p:spTree>
    <p:extLst>
      <p:ext uri="{BB962C8B-B14F-4D97-AF65-F5344CB8AC3E}">
        <p14:creationId xmlns:p14="http://schemas.microsoft.com/office/powerpoint/2010/main" val="17069279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27</a:t>
            </a:fld>
            <a:endParaRPr lang="en-US"/>
          </a:p>
        </p:txBody>
      </p:sp>
    </p:spTree>
    <p:extLst>
      <p:ext uri="{BB962C8B-B14F-4D97-AF65-F5344CB8AC3E}">
        <p14:creationId xmlns:p14="http://schemas.microsoft.com/office/powerpoint/2010/main" val="28871022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28</a:t>
            </a:fld>
            <a:endParaRPr lang="en-US"/>
          </a:p>
        </p:txBody>
      </p:sp>
    </p:spTree>
    <p:extLst>
      <p:ext uri="{BB962C8B-B14F-4D97-AF65-F5344CB8AC3E}">
        <p14:creationId xmlns:p14="http://schemas.microsoft.com/office/powerpoint/2010/main" val="40069173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mn-lt"/>
                <a:ea typeface="+mn-ea"/>
                <a:cs typeface="+mn-cs"/>
              </a:rPr>
              <a:t>https://</a:t>
            </a:r>
            <a:r>
              <a:rPr lang="en-GB" sz="1200" b="1" kern="1200" dirty="0" err="1" smtClean="0">
                <a:solidFill>
                  <a:schemeClr val="tx1"/>
                </a:solidFill>
                <a:effectLst/>
                <a:latin typeface="+mn-lt"/>
                <a:ea typeface="+mn-ea"/>
                <a:cs typeface="+mn-cs"/>
              </a:rPr>
              <a:t>www.mentimeter.com</a:t>
            </a:r>
            <a:r>
              <a:rPr lang="en-GB" sz="1200" b="1" kern="1200" dirty="0" smtClean="0">
                <a:solidFill>
                  <a:schemeClr val="tx1"/>
                </a:solidFill>
                <a:effectLst/>
                <a:latin typeface="+mn-lt"/>
                <a:ea typeface="+mn-ea"/>
                <a:cs typeface="+mn-cs"/>
              </a:rPr>
              <a:t>/s/0b78d1055244f07fb80fe26d1fe5ddeb/93286be69d60/edit</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29</a:t>
            </a:fld>
            <a:endParaRPr lang="en-US"/>
          </a:p>
        </p:txBody>
      </p:sp>
    </p:spTree>
    <p:extLst>
      <p:ext uri="{BB962C8B-B14F-4D97-AF65-F5344CB8AC3E}">
        <p14:creationId xmlns:p14="http://schemas.microsoft.com/office/powerpoint/2010/main" val="1820707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3</a:t>
            </a:fld>
            <a:endParaRPr lang="en-US"/>
          </a:p>
        </p:txBody>
      </p:sp>
    </p:spTree>
    <p:extLst>
      <p:ext uri="{BB962C8B-B14F-4D97-AF65-F5344CB8AC3E}">
        <p14:creationId xmlns:p14="http://schemas.microsoft.com/office/powerpoint/2010/main" val="24535091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30</a:t>
            </a:fld>
            <a:endParaRPr lang="en-US"/>
          </a:p>
        </p:txBody>
      </p:sp>
    </p:spTree>
    <p:extLst>
      <p:ext uri="{BB962C8B-B14F-4D97-AF65-F5344CB8AC3E}">
        <p14:creationId xmlns:p14="http://schemas.microsoft.com/office/powerpoint/2010/main" val="1160341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32</a:t>
            </a:fld>
            <a:endParaRPr lang="en-US"/>
          </a:p>
        </p:txBody>
      </p:sp>
    </p:spTree>
    <p:extLst>
      <p:ext uri="{BB962C8B-B14F-4D97-AF65-F5344CB8AC3E}">
        <p14:creationId xmlns:p14="http://schemas.microsoft.com/office/powerpoint/2010/main" val="15562843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10 min</a:t>
            </a:r>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4</a:t>
            </a:fld>
            <a:endParaRPr lang="en-US"/>
          </a:p>
        </p:txBody>
      </p:sp>
    </p:spTree>
    <p:extLst>
      <p:ext uri="{BB962C8B-B14F-4D97-AF65-F5344CB8AC3E}">
        <p14:creationId xmlns:p14="http://schemas.microsoft.com/office/powerpoint/2010/main" val="1426034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5 min</a:t>
            </a:r>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5</a:t>
            </a:fld>
            <a:endParaRPr lang="en-US"/>
          </a:p>
        </p:txBody>
      </p:sp>
    </p:spTree>
    <p:extLst>
      <p:ext uri="{BB962C8B-B14F-4D97-AF65-F5344CB8AC3E}">
        <p14:creationId xmlns:p14="http://schemas.microsoft.com/office/powerpoint/2010/main" val="3601322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10 min</a:t>
            </a:r>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6</a:t>
            </a:fld>
            <a:endParaRPr lang="en-US"/>
          </a:p>
        </p:txBody>
      </p:sp>
    </p:spTree>
    <p:extLst>
      <p:ext uri="{BB962C8B-B14F-4D97-AF65-F5344CB8AC3E}">
        <p14:creationId xmlns:p14="http://schemas.microsoft.com/office/powerpoint/2010/main" val="1426034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5 min</a:t>
            </a:r>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7</a:t>
            </a:fld>
            <a:endParaRPr lang="en-US"/>
          </a:p>
        </p:txBody>
      </p:sp>
    </p:spTree>
    <p:extLst>
      <p:ext uri="{BB962C8B-B14F-4D97-AF65-F5344CB8AC3E}">
        <p14:creationId xmlns:p14="http://schemas.microsoft.com/office/powerpoint/2010/main" val="840424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10 min</a:t>
            </a:r>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8</a:t>
            </a:fld>
            <a:endParaRPr lang="en-US"/>
          </a:p>
        </p:txBody>
      </p:sp>
    </p:spTree>
    <p:extLst>
      <p:ext uri="{BB962C8B-B14F-4D97-AF65-F5344CB8AC3E}">
        <p14:creationId xmlns:p14="http://schemas.microsoft.com/office/powerpoint/2010/main" val="1426034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9</a:t>
            </a:fld>
            <a:endParaRPr lang="en-US"/>
          </a:p>
        </p:txBody>
      </p:sp>
    </p:spTree>
    <p:extLst>
      <p:ext uri="{BB962C8B-B14F-4D97-AF65-F5344CB8AC3E}">
        <p14:creationId xmlns:p14="http://schemas.microsoft.com/office/powerpoint/2010/main" val="508707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de-D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Click to edit Master subtitle style</a:t>
            </a:r>
            <a:endParaRPr lang="en-US"/>
          </a:p>
        </p:txBody>
      </p:sp>
      <p:sp>
        <p:nvSpPr>
          <p:cNvPr id="4" name="Date Placeholder 3"/>
          <p:cNvSpPr>
            <a:spLocks noGrp="1"/>
          </p:cNvSpPr>
          <p:nvPr>
            <p:ph type="dt" sz="half" idx="10"/>
          </p:nvPr>
        </p:nvSpPr>
        <p:spPr/>
        <p:txBody>
          <a:bodyPr/>
          <a:lstStyle/>
          <a:p>
            <a:fld id="{AEDA3B9E-F3B5-6D4F-9A7D-392AD0732982}" type="datetime1">
              <a:rPr lang="en-US" smtClean="0"/>
              <a:t>23/07/18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4288771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Date Placeholder 3"/>
          <p:cNvSpPr>
            <a:spLocks noGrp="1"/>
          </p:cNvSpPr>
          <p:nvPr>
            <p:ph type="dt" sz="half" idx="10"/>
          </p:nvPr>
        </p:nvSpPr>
        <p:spPr/>
        <p:txBody>
          <a:bodyPr/>
          <a:lstStyle/>
          <a:p>
            <a:fld id="{4B19C630-F6C6-994F-AE18-8D08C1B648D4}" type="datetime1">
              <a:rPr lang="en-US" smtClean="0"/>
              <a:t>23/07/18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3073571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de-DE"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Date Placeholder 3"/>
          <p:cNvSpPr>
            <a:spLocks noGrp="1"/>
          </p:cNvSpPr>
          <p:nvPr>
            <p:ph type="dt" sz="half" idx="10"/>
          </p:nvPr>
        </p:nvSpPr>
        <p:spPr/>
        <p:txBody>
          <a:bodyPr/>
          <a:lstStyle/>
          <a:p>
            <a:fld id="{428B7EBB-E6DE-104C-9A71-AF3AD67C5838}" type="datetime1">
              <a:rPr lang="en-US" smtClean="0"/>
              <a:t>23/07/18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8577510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2 Columns Picture Right">
    <p:spTree>
      <p:nvGrpSpPr>
        <p:cNvPr id="1" name="Shape 47"/>
        <p:cNvGrpSpPr/>
        <p:nvPr/>
      </p:nvGrpSpPr>
      <p:grpSpPr>
        <a:xfrm>
          <a:off x="0" y="0"/>
          <a:ext cx="0" cy="0"/>
          <a:chOff x="0" y="0"/>
          <a:chExt cx="0" cy="0"/>
        </a:xfrm>
      </p:grpSpPr>
      <p:sp>
        <p:nvSpPr>
          <p:cNvPr id="48" name="Shape 48"/>
          <p:cNvSpPr txBox="1">
            <a:spLocks noGrp="1"/>
          </p:cNvSpPr>
          <p:nvPr>
            <p:ph type="title"/>
          </p:nvPr>
        </p:nvSpPr>
        <p:spPr>
          <a:xfrm>
            <a:off x="457203" y="425472"/>
            <a:ext cx="8229599" cy="393680"/>
          </a:xfrm>
          <a:prstGeom prst="rect">
            <a:avLst/>
          </a:prstGeom>
          <a:noFill/>
          <a:ln>
            <a:noFill/>
          </a:ln>
        </p:spPr>
        <p:txBody>
          <a:bodyPr lIns="91425" tIns="91425" rIns="91425" bIns="91425" anchor="t" anchorCtr="0"/>
          <a:lstStyle>
            <a:lvl1pPr marL="0" marR="0" lvl="0"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1pPr>
            <a:lvl2pPr marL="0" marR="0" lvl="1"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2pPr>
            <a:lvl3pPr marL="0" marR="0" lvl="2"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3pPr>
            <a:lvl4pPr marL="0" marR="0" lvl="3"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4pPr>
            <a:lvl5pPr marL="0" marR="0" lvl="4"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5pPr>
            <a:lvl6pPr marL="457200" marR="0" lvl="5"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6pPr>
            <a:lvl7pPr marL="914400" marR="0" lvl="6"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7pPr>
            <a:lvl8pPr marL="1371600" marR="0" lvl="7"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8pPr>
            <a:lvl9pPr marL="1828800" marR="0" lvl="8"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9pPr>
          </a:lstStyle>
          <a:p>
            <a:endParaRPr/>
          </a:p>
        </p:txBody>
      </p:sp>
      <p:sp>
        <p:nvSpPr>
          <p:cNvPr id="49" name="Shape 49"/>
          <p:cNvSpPr txBox="1">
            <a:spLocks noGrp="1"/>
          </p:cNvSpPr>
          <p:nvPr>
            <p:ph type="body" idx="1"/>
          </p:nvPr>
        </p:nvSpPr>
        <p:spPr>
          <a:xfrm>
            <a:off x="457203" y="2619797"/>
            <a:ext cx="4800599" cy="2476500"/>
          </a:xfrm>
          <a:prstGeom prst="rect">
            <a:avLst/>
          </a:prstGeom>
          <a:noFill/>
          <a:ln>
            <a:noFill/>
          </a:ln>
        </p:spPr>
        <p:txBody>
          <a:bodyPr lIns="91425" tIns="91425" rIns="91425" bIns="91425" anchor="t" anchorCtr="0"/>
          <a:lstStyle>
            <a:lvl1pPr marL="0" marR="0" lvl="0" indent="0" algn="l" rtl="0">
              <a:lnSpc>
                <a:spcPct val="140000"/>
              </a:lnSpc>
              <a:spcBef>
                <a:spcPts val="1000"/>
              </a:spcBef>
              <a:spcAft>
                <a:spcPts val="0"/>
              </a:spcAft>
              <a:buClr>
                <a:srgbClr val="7F7F7F"/>
              </a:buClr>
              <a:buFont typeface="Arial"/>
              <a:buNone/>
              <a:defRPr sz="1300" b="0" i="0" u="none" strike="noStrike" cap="none">
                <a:solidFill>
                  <a:srgbClr val="7F7F7F"/>
                </a:solidFill>
                <a:latin typeface="Raleway"/>
                <a:ea typeface="Raleway"/>
                <a:cs typeface="Raleway"/>
                <a:sym typeface="Raleway"/>
              </a:defRPr>
            </a:lvl1pPr>
            <a:lvl2pPr marL="457200" marR="0" lvl="1" indent="0" algn="l" rtl="0">
              <a:lnSpc>
                <a:spcPct val="90000"/>
              </a:lnSpc>
              <a:spcBef>
                <a:spcPts val="500"/>
              </a:spcBef>
              <a:spcAft>
                <a:spcPts val="0"/>
              </a:spcAft>
              <a:buClr>
                <a:srgbClr val="000000"/>
              </a:buClr>
              <a:buFont typeface="Arial"/>
              <a:buNone/>
              <a:defRPr sz="1400" b="0" i="0" u="none" strike="noStrike" cap="none">
                <a:solidFill>
                  <a:srgbClr val="000000"/>
                </a:solidFill>
                <a:latin typeface="Raleway"/>
                <a:ea typeface="Raleway"/>
                <a:cs typeface="Raleway"/>
                <a:sym typeface="Raleway"/>
              </a:defRPr>
            </a:lvl2pPr>
            <a:lvl3pPr marL="914400" marR="0" lvl="2" indent="0" algn="l" rtl="0">
              <a:lnSpc>
                <a:spcPct val="90000"/>
              </a:lnSpc>
              <a:spcBef>
                <a:spcPts val="500"/>
              </a:spcBef>
              <a:spcAft>
                <a:spcPts val="0"/>
              </a:spcAft>
              <a:buClr>
                <a:srgbClr val="000000"/>
              </a:buClr>
              <a:buFont typeface="Arial"/>
              <a:buNone/>
              <a:defRPr sz="1400" b="0" i="0" u="none" strike="noStrike" cap="none">
                <a:solidFill>
                  <a:srgbClr val="000000"/>
                </a:solidFill>
                <a:latin typeface="Raleway"/>
                <a:ea typeface="Raleway"/>
                <a:cs typeface="Raleway"/>
                <a:sym typeface="Raleway"/>
              </a:defRPr>
            </a:lvl3pPr>
            <a:lvl4pPr marL="1371600" marR="0" lvl="3" indent="0" algn="l" rtl="0">
              <a:lnSpc>
                <a:spcPct val="90000"/>
              </a:lnSpc>
              <a:spcBef>
                <a:spcPts val="500"/>
              </a:spcBef>
              <a:spcAft>
                <a:spcPts val="0"/>
              </a:spcAft>
              <a:buClr>
                <a:srgbClr val="000000"/>
              </a:buClr>
              <a:buFont typeface="Arial"/>
              <a:buNone/>
              <a:defRPr sz="1400" b="0" i="0" u="none" strike="noStrike" cap="none">
                <a:solidFill>
                  <a:srgbClr val="000000"/>
                </a:solidFill>
                <a:latin typeface="Raleway"/>
                <a:ea typeface="Raleway"/>
                <a:cs typeface="Raleway"/>
                <a:sym typeface="Raleway"/>
              </a:defRPr>
            </a:lvl4pPr>
            <a:lvl5pPr marL="1828800" marR="0" lvl="4" indent="0" algn="l" rtl="0">
              <a:lnSpc>
                <a:spcPct val="90000"/>
              </a:lnSpc>
              <a:spcBef>
                <a:spcPts val="500"/>
              </a:spcBef>
              <a:spcAft>
                <a:spcPts val="0"/>
              </a:spcAft>
              <a:buClr>
                <a:srgbClr val="000000"/>
              </a:buClr>
              <a:buFont typeface="Arial"/>
              <a:buNone/>
              <a:defRPr sz="1400" b="0" i="0" u="none" strike="noStrike" cap="none">
                <a:solidFill>
                  <a:srgbClr val="000000"/>
                </a:solidFill>
                <a:latin typeface="Raleway"/>
                <a:ea typeface="Raleway"/>
                <a:cs typeface="Raleway"/>
                <a:sym typeface="Raleway"/>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0" name="Shape 50"/>
          <p:cNvSpPr>
            <a:spLocks noGrp="1"/>
          </p:cNvSpPr>
          <p:nvPr>
            <p:ph type="pic" idx="2"/>
          </p:nvPr>
        </p:nvSpPr>
        <p:spPr>
          <a:xfrm>
            <a:off x="5806441" y="1724824"/>
            <a:ext cx="2880359" cy="3651589"/>
          </a:xfrm>
          <a:prstGeom prst="rect">
            <a:avLst/>
          </a:prstGeom>
          <a:solidFill>
            <a:schemeClr val="lt1"/>
          </a:solidFill>
          <a:ln>
            <a:noFill/>
          </a:ln>
        </p:spPr>
        <p:txBody>
          <a:bodyPr lIns="91425" tIns="91425" rIns="91425" bIns="91425" anchor="t" anchorCtr="0"/>
          <a:lstStyle>
            <a:lvl1pPr marL="0" marR="0" lvl="0" indent="0" algn="l" rtl="0">
              <a:lnSpc>
                <a:spcPct val="90000"/>
              </a:lnSpc>
              <a:spcBef>
                <a:spcPts val="1000"/>
              </a:spcBef>
              <a:spcAft>
                <a:spcPts val="0"/>
              </a:spcAft>
              <a:buClr>
                <a:srgbClr val="000000"/>
              </a:buClr>
              <a:buFont typeface="Arial"/>
              <a:buNone/>
              <a:defRPr sz="2000" b="0" i="0" u="none" strike="noStrike" cap="none">
                <a:solidFill>
                  <a:srgbClr val="000000"/>
                </a:solidFill>
                <a:latin typeface="Raleway"/>
                <a:ea typeface="Raleway"/>
                <a:cs typeface="Raleway"/>
                <a:sym typeface="Raleway"/>
              </a:defRPr>
            </a:lvl1pPr>
            <a:lvl2pPr marL="457200" marR="0" lvl="1" indent="0" algn="l" rtl="0">
              <a:lnSpc>
                <a:spcPct val="90000"/>
              </a:lnSpc>
              <a:spcBef>
                <a:spcPts val="500"/>
              </a:spcBef>
              <a:spcAft>
                <a:spcPts val="0"/>
              </a:spcAft>
              <a:buClr>
                <a:srgbClr val="000000"/>
              </a:buClr>
              <a:buFont typeface="Raleway"/>
              <a:buNone/>
              <a:defRPr sz="2000" b="0" i="0" u="none" strike="noStrike" cap="none">
                <a:solidFill>
                  <a:srgbClr val="000000"/>
                </a:solidFill>
                <a:latin typeface="Raleway"/>
                <a:ea typeface="Raleway"/>
                <a:cs typeface="Raleway"/>
                <a:sym typeface="Raleway"/>
              </a:defRPr>
            </a:lvl2pPr>
            <a:lvl3pPr marL="914400" marR="0" lvl="2" indent="0" algn="l" rtl="0">
              <a:lnSpc>
                <a:spcPct val="90000"/>
              </a:lnSpc>
              <a:spcBef>
                <a:spcPts val="500"/>
              </a:spcBef>
              <a:spcAft>
                <a:spcPts val="0"/>
              </a:spcAft>
              <a:buClr>
                <a:srgbClr val="000000"/>
              </a:buClr>
              <a:buFont typeface="Raleway"/>
              <a:buNone/>
              <a:defRPr sz="2000" b="0" i="0" u="none" strike="noStrike" cap="none">
                <a:solidFill>
                  <a:srgbClr val="000000"/>
                </a:solidFill>
                <a:latin typeface="Raleway"/>
                <a:ea typeface="Raleway"/>
                <a:cs typeface="Raleway"/>
                <a:sym typeface="Raleway"/>
              </a:defRPr>
            </a:lvl3pPr>
            <a:lvl4pPr marL="1371600" marR="0" lvl="3" indent="0" algn="l" rtl="0">
              <a:lnSpc>
                <a:spcPct val="90000"/>
              </a:lnSpc>
              <a:spcBef>
                <a:spcPts val="500"/>
              </a:spcBef>
              <a:spcAft>
                <a:spcPts val="0"/>
              </a:spcAft>
              <a:buClr>
                <a:srgbClr val="000000"/>
              </a:buClr>
              <a:buFont typeface="Raleway"/>
              <a:buNone/>
              <a:defRPr sz="2000" b="0" i="0" u="none" strike="noStrike" cap="none">
                <a:solidFill>
                  <a:srgbClr val="000000"/>
                </a:solidFill>
                <a:latin typeface="Raleway"/>
                <a:ea typeface="Raleway"/>
                <a:cs typeface="Raleway"/>
                <a:sym typeface="Raleway"/>
              </a:defRPr>
            </a:lvl4pPr>
            <a:lvl5pPr marL="1828800" marR="0" lvl="4" indent="0" algn="l" rtl="0">
              <a:lnSpc>
                <a:spcPct val="90000"/>
              </a:lnSpc>
              <a:spcBef>
                <a:spcPts val="500"/>
              </a:spcBef>
              <a:spcAft>
                <a:spcPts val="0"/>
              </a:spcAft>
              <a:buClr>
                <a:srgbClr val="000000"/>
              </a:buClr>
              <a:buFont typeface="Raleway"/>
              <a:buNone/>
              <a:defRPr sz="2000" b="0" i="0" u="none" strike="noStrike" cap="none">
                <a:solidFill>
                  <a:srgbClr val="000000"/>
                </a:solidFill>
                <a:latin typeface="Raleway"/>
                <a:ea typeface="Raleway"/>
                <a:cs typeface="Raleway"/>
                <a:sym typeface="Raleway"/>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body" idx="3"/>
          </p:nvPr>
        </p:nvSpPr>
        <p:spPr>
          <a:xfrm>
            <a:off x="457203" y="2163396"/>
            <a:ext cx="4800599" cy="353449"/>
          </a:xfrm>
          <a:prstGeom prst="rect">
            <a:avLst/>
          </a:prstGeom>
          <a:noFill/>
          <a:ln>
            <a:noFill/>
          </a:ln>
        </p:spPr>
        <p:txBody>
          <a:bodyPr lIns="91425" tIns="91425" rIns="91425" bIns="91425" anchor="t" anchorCtr="0"/>
          <a:lstStyle>
            <a:lvl1pPr marL="0" marR="0" lvl="0" indent="0" algn="l" rtl="0">
              <a:lnSpc>
                <a:spcPct val="90000"/>
              </a:lnSpc>
              <a:spcBef>
                <a:spcPts val="1000"/>
              </a:spcBef>
              <a:spcAft>
                <a:spcPts val="0"/>
              </a:spcAft>
              <a:buClr>
                <a:srgbClr val="444444"/>
              </a:buClr>
              <a:buFont typeface="Arial"/>
              <a:buNone/>
              <a:defRPr sz="2000" b="0" i="0" u="none" strike="noStrike" cap="none">
                <a:solidFill>
                  <a:srgbClr val="444444"/>
                </a:solidFill>
                <a:latin typeface="Raleway"/>
                <a:ea typeface="Raleway"/>
                <a:cs typeface="Raleway"/>
                <a:sym typeface="Raleway"/>
              </a:defRPr>
            </a:lvl1pPr>
            <a:lvl2pPr marL="457200" marR="0" lvl="1" indent="0" algn="l" rtl="0">
              <a:lnSpc>
                <a:spcPct val="90000"/>
              </a:lnSpc>
              <a:spcBef>
                <a:spcPts val="500"/>
              </a:spcBef>
              <a:spcAft>
                <a:spcPts val="0"/>
              </a:spcAft>
              <a:buClr>
                <a:srgbClr val="3F8754"/>
              </a:buClr>
              <a:buFont typeface="Arial"/>
              <a:buNone/>
              <a:defRPr sz="2000" b="0" i="0" u="none" strike="noStrike" cap="none">
                <a:solidFill>
                  <a:srgbClr val="3F8754"/>
                </a:solidFill>
                <a:latin typeface="Raleway"/>
                <a:ea typeface="Raleway"/>
                <a:cs typeface="Raleway"/>
                <a:sym typeface="Raleway"/>
              </a:defRPr>
            </a:lvl2pPr>
            <a:lvl3pPr marL="914400" marR="0" lvl="2" indent="0" algn="l" rtl="0">
              <a:lnSpc>
                <a:spcPct val="90000"/>
              </a:lnSpc>
              <a:spcBef>
                <a:spcPts val="500"/>
              </a:spcBef>
              <a:spcAft>
                <a:spcPts val="0"/>
              </a:spcAft>
              <a:buClr>
                <a:srgbClr val="3F8754"/>
              </a:buClr>
              <a:buFont typeface="Arial"/>
              <a:buNone/>
              <a:defRPr sz="2000" b="0" i="0" u="none" strike="noStrike" cap="none">
                <a:solidFill>
                  <a:srgbClr val="3F8754"/>
                </a:solidFill>
                <a:latin typeface="Raleway"/>
                <a:ea typeface="Raleway"/>
                <a:cs typeface="Raleway"/>
                <a:sym typeface="Raleway"/>
              </a:defRPr>
            </a:lvl3pPr>
            <a:lvl4pPr marL="1371600" marR="0" lvl="3" indent="0" algn="l" rtl="0">
              <a:lnSpc>
                <a:spcPct val="90000"/>
              </a:lnSpc>
              <a:spcBef>
                <a:spcPts val="500"/>
              </a:spcBef>
              <a:spcAft>
                <a:spcPts val="0"/>
              </a:spcAft>
              <a:buClr>
                <a:srgbClr val="3F8754"/>
              </a:buClr>
              <a:buFont typeface="Arial"/>
              <a:buNone/>
              <a:defRPr sz="2000" b="0" i="0" u="none" strike="noStrike" cap="none">
                <a:solidFill>
                  <a:srgbClr val="3F8754"/>
                </a:solidFill>
                <a:latin typeface="Raleway"/>
                <a:ea typeface="Raleway"/>
                <a:cs typeface="Raleway"/>
                <a:sym typeface="Raleway"/>
              </a:defRPr>
            </a:lvl4pPr>
            <a:lvl5pPr marL="1828800" marR="0" lvl="4" indent="0" algn="l" rtl="0">
              <a:lnSpc>
                <a:spcPct val="90000"/>
              </a:lnSpc>
              <a:spcBef>
                <a:spcPts val="500"/>
              </a:spcBef>
              <a:spcAft>
                <a:spcPts val="0"/>
              </a:spcAft>
              <a:buClr>
                <a:srgbClr val="3F8754"/>
              </a:buClr>
              <a:buFont typeface="Arial"/>
              <a:buNone/>
              <a:defRPr sz="2000" b="0" i="0" u="none" strike="noStrike" cap="none">
                <a:solidFill>
                  <a:srgbClr val="3F8754"/>
                </a:solidFill>
                <a:latin typeface="Raleway"/>
                <a:ea typeface="Raleway"/>
                <a:cs typeface="Raleway"/>
                <a:sym typeface="Raleway"/>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sldNum" idx="12"/>
          </p:nvPr>
        </p:nvSpPr>
        <p:spPr>
          <a:xfrm>
            <a:off x="8412959" y="6223003"/>
            <a:ext cx="273844" cy="366713"/>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Raleway"/>
              <a:buNone/>
            </a:pPr>
            <a:fld id="{00000000-1234-1234-1234-123412341234}" type="slidenum">
              <a:rPr lang="en-US" sz="1200" b="0" i="0" u="none" strike="noStrike" cap="none">
                <a:solidFill>
                  <a:schemeClr val="lt1"/>
                </a:solidFill>
                <a:latin typeface="Raleway"/>
                <a:ea typeface="Raleway"/>
                <a:cs typeface="Raleway"/>
                <a:sym typeface="Raleway"/>
              </a:rPr>
              <a:t>‹#›</a:t>
            </a:fld>
            <a:endParaRPr lang="en-US" sz="1200" b="0" i="0" u="none" strike="noStrike" cap="none">
              <a:solidFill>
                <a:schemeClr val="lt1"/>
              </a:solidFill>
              <a:latin typeface="Raleway"/>
              <a:ea typeface="Raleway"/>
              <a:cs typeface="Raleway"/>
              <a:sym typeface="Raleway"/>
            </a:endParaRPr>
          </a:p>
        </p:txBody>
      </p:sp>
    </p:spTree>
    <p:extLst>
      <p:ext uri="{BB962C8B-B14F-4D97-AF65-F5344CB8AC3E}">
        <p14:creationId xmlns:p14="http://schemas.microsoft.com/office/powerpoint/2010/main" val="9233158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 Column Layout">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3" y="425472"/>
            <a:ext cx="8229599" cy="393680"/>
          </a:xfrm>
          <a:prstGeom prst="rect">
            <a:avLst/>
          </a:prstGeom>
          <a:noFill/>
          <a:ln>
            <a:noFill/>
          </a:ln>
        </p:spPr>
        <p:txBody>
          <a:bodyPr lIns="91425" tIns="91425" rIns="91425" bIns="91425" anchor="t" anchorCtr="0"/>
          <a:lstStyle>
            <a:lvl1pPr marL="0" marR="0" lvl="0"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1pPr>
            <a:lvl2pPr marL="0" marR="0" lvl="1"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2pPr>
            <a:lvl3pPr marL="0" marR="0" lvl="2"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3pPr>
            <a:lvl4pPr marL="0" marR="0" lvl="3"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4pPr>
            <a:lvl5pPr marL="0" marR="0" lvl="4"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5pPr>
            <a:lvl6pPr marL="457200" marR="0" lvl="5"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6pPr>
            <a:lvl7pPr marL="914400" marR="0" lvl="6"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7pPr>
            <a:lvl8pPr marL="1371600" marR="0" lvl="7"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8pPr>
            <a:lvl9pPr marL="1828800" marR="0" lvl="8"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9pPr>
          </a:lstStyle>
          <a:p>
            <a:endParaRPr/>
          </a:p>
        </p:txBody>
      </p:sp>
      <p:sp>
        <p:nvSpPr>
          <p:cNvPr id="19" name="Shape 19"/>
          <p:cNvSpPr txBox="1">
            <a:spLocks noGrp="1"/>
          </p:cNvSpPr>
          <p:nvPr>
            <p:ph type="body" idx="1"/>
          </p:nvPr>
        </p:nvSpPr>
        <p:spPr>
          <a:xfrm>
            <a:off x="464347" y="1552576"/>
            <a:ext cx="8229599" cy="4371973"/>
          </a:xfrm>
          <a:prstGeom prst="rect">
            <a:avLst/>
          </a:prstGeom>
          <a:noFill/>
          <a:ln>
            <a:noFill/>
          </a:ln>
        </p:spPr>
        <p:txBody>
          <a:bodyPr lIns="91425" tIns="91425" rIns="91425" bIns="91425" anchor="t" anchorCtr="0"/>
          <a:lstStyle>
            <a:lvl1pPr marL="0" marR="0" lvl="0" indent="0" algn="l" rtl="0">
              <a:lnSpc>
                <a:spcPct val="150000"/>
              </a:lnSpc>
              <a:spcBef>
                <a:spcPts val="1000"/>
              </a:spcBef>
              <a:spcAft>
                <a:spcPts val="0"/>
              </a:spcAft>
              <a:buClr>
                <a:schemeClr val="dk1"/>
              </a:buClr>
              <a:buFont typeface="Arial"/>
              <a:buNone/>
              <a:defRPr sz="2000" b="0" i="0" u="none" strike="noStrike" cap="none">
                <a:solidFill>
                  <a:schemeClr val="dk1"/>
                </a:solidFill>
                <a:latin typeface="Raleway"/>
                <a:ea typeface="Raleway"/>
                <a:cs typeface="Raleway"/>
                <a:sym typeface="Raleway"/>
              </a:defRPr>
            </a:lvl1pPr>
            <a:lvl2pPr marL="457200" marR="0" lvl="1" indent="0" algn="l" rtl="0">
              <a:lnSpc>
                <a:spcPct val="150000"/>
              </a:lnSpc>
              <a:spcBef>
                <a:spcPts val="500"/>
              </a:spcBef>
              <a:spcAft>
                <a:spcPts val="0"/>
              </a:spcAft>
              <a:buClr>
                <a:schemeClr val="dk1"/>
              </a:buClr>
              <a:buFont typeface="Arial"/>
              <a:buNone/>
              <a:defRPr sz="2000" b="0" i="0" u="none" strike="noStrike" cap="none">
                <a:solidFill>
                  <a:schemeClr val="dk1"/>
                </a:solidFill>
                <a:latin typeface="Raleway"/>
                <a:ea typeface="Raleway"/>
                <a:cs typeface="Raleway"/>
                <a:sym typeface="Raleway"/>
              </a:defRPr>
            </a:lvl2pPr>
            <a:lvl3pPr marL="914400" marR="0" lvl="2" indent="0" algn="l" rtl="0">
              <a:lnSpc>
                <a:spcPct val="150000"/>
              </a:lnSpc>
              <a:spcBef>
                <a:spcPts val="500"/>
              </a:spcBef>
              <a:spcAft>
                <a:spcPts val="0"/>
              </a:spcAft>
              <a:buClr>
                <a:schemeClr val="dk1"/>
              </a:buClr>
              <a:buFont typeface="Arial"/>
              <a:buNone/>
              <a:defRPr sz="2000" b="0" i="0" u="none" strike="noStrike" cap="none">
                <a:solidFill>
                  <a:schemeClr val="dk1"/>
                </a:solidFill>
                <a:latin typeface="Raleway"/>
                <a:ea typeface="Raleway"/>
                <a:cs typeface="Raleway"/>
                <a:sym typeface="Raleway"/>
              </a:defRPr>
            </a:lvl3pPr>
            <a:lvl4pPr marL="1371600" marR="0" lvl="3" indent="0" algn="l" rtl="0">
              <a:lnSpc>
                <a:spcPct val="150000"/>
              </a:lnSpc>
              <a:spcBef>
                <a:spcPts val="500"/>
              </a:spcBef>
              <a:spcAft>
                <a:spcPts val="0"/>
              </a:spcAft>
              <a:buClr>
                <a:schemeClr val="dk1"/>
              </a:buClr>
              <a:buFont typeface="Arial"/>
              <a:buNone/>
              <a:defRPr sz="2000" b="0" i="0" u="none" strike="noStrike" cap="none">
                <a:solidFill>
                  <a:schemeClr val="dk1"/>
                </a:solidFill>
                <a:latin typeface="Raleway"/>
                <a:ea typeface="Raleway"/>
                <a:cs typeface="Raleway"/>
                <a:sym typeface="Raleway"/>
              </a:defRPr>
            </a:lvl4pPr>
            <a:lvl5pPr marL="1828800" marR="0" lvl="4" indent="0" algn="l" rtl="0">
              <a:lnSpc>
                <a:spcPct val="150000"/>
              </a:lnSpc>
              <a:spcBef>
                <a:spcPts val="500"/>
              </a:spcBef>
              <a:spcAft>
                <a:spcPts val="0"/>
              </a:spcAft>
              <a:buClr>
                <a:schemeClr val="dk1"/>
              </a:buClr>
              <a:buFont typeface="Arial"/>
              <a:buNone/>
              <a:defRPr sz="2000" b="0" i="0" u="none" strike="noStrike" cap="none">
                <a:solidFill>
                  <a:schemeClr val="dk1"/>
                </a:solidFill>
                <a:latin typeface="Raleway"/>
                <a:ea typeface="Raleway"/>
                <a:cs typeface="Raleway"/>
                <a:sym typeface="Raleway"/>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412959" y="6223003"/>
            <a:ext cx="273844" cy="366713"/>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Raleway"/>
              <a:buNone/>
            </a:pPr>
            <a:fld id="{00000000-1234-1234-1234-123412341234}" type="slidenum">
              <a:rPr lang="en-US" sz="1200" b="0" i="0" u="none" strike="noStrike" cap="none">
                <a:solidFill>
                  <a:schemeClr val="lt1"/>
                </a:solidFill>
                <a:latin typeface="Raleway"/>
                <a:ea typeface="Raleway"/>
                <a:cs typeface="Raleway"/>
                <a:sym typeface="Raleway"/>
              </a:rPr>
              <a:t>‹#›</a:t>
            </a:fld>
            <a:endParaRPr lang="en-US" sz="1200" b="0" i="0" u="none" strike="noStrike" cap="none">
              <a:solidFill>
                <a:schemeClr val="lt1"/>
              </a:solidFill>
              <a:latin typeface="Raleway"/>
              <a:ea typeface="Raleway"/>
              <a:cs typeface="Raleway"/>
              <a:sym typeface="Raleway"/>
            </a:endParaRPr>
          </a:p>
        </p:txBody>
      </p:sp>
    </p:spTree>
    <p:extLst>
      <p:ext uri="{BB962C8B-B14F-4D97-AF65-F5344CB8AC3E}">
        <p14:creationId xmlns:p14="http://schemas.microsoft.com/office/powerpoint/2010/main" val="3563973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Content Placeholder 2"/>
          <p:cNvSpPr>
            <a:spLocks noGrp="1"/>
          </p:cNvSpPr>
          <p:nvPr>
            <p:ph idx="1"/>
          </p:nvPr>
        </p:nvSpPr>
        <p:spPr/>
        <p:txBody>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Date Placeholder 3"/>
          <p:cNvSpPr>
            <a:spLocks noGrp="1"/>
          </p:cNvSpPr>
          <p:nvPr>
            <p:ph type="dt" sz="half" idx="10"/>
          </p:nvPr>
        </p:nvSpPr>
        <p:spPr/>
        <p:txBody>
          <a:bodyPr/>
          <a:lstStyle/>
          <a:p>
            <a:fld id="{F0121D9E-BE24-004E-BF5C-D6D33360D05E}" type="datetime1">
              <a:rPr lang="en-US" smtClean="0"/>
              <a:t>23/07/18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2099320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de-DE"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Click to edit Master text styles</a:t>
            </a:r>
          </a:p>
        </p:txBody>
      </p:sp>
      <p:sp>
        <p:nvSpPr>
          <p:cNvPr id="4" name="Date Placeholder 3"/>
          <p:cNvSpPr>
            <a:spLocks noGrp="1"/>
          </p:cNvSpPr>
          <p:nvPr>
            <p:ph type="dt" sz="half" idx="10"/>
          </p:nvPr>
        </p:nvSpPr>
        <p:spPr/>
        <p:txBody>
          <a:bodyPr/>
          <a:lstStyle/>
          <a:p>
            <a:fld id="{AD237A63-E46D-2042-8497-6A2C5C2B2115}" type="datetime1">
              <a:rPr lang="en-US" smtClean="0"/>
              <a:t>23/07/18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2178094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5" name="Date Placeholder 4"/>
          <p:cNvSpPr>
            <a:spLocks noGrp="1"/>
          </p:cNvSpPr>
          <p:nvPr>
            <p:ph type="dt" sz="half" idx="10"/>
          </p:nvPr>
        </p:nvSpPr>
        <p:spPr/>
        <p:txBody>
          <a:bodyPr/>
          <a:lstStyle/>
          <a:p>
            <a:fld id="{178099CB-0CB9-C24E-99B9-8188087C7ED6}" type="datetime1">
              <a:rPr lang="en-US" smtClean="0"/>
              <a:t>23/07/18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764765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e-DE" smtClean="0"/>
              <a:t>Click to edit Master title style</a:t>
            </a:r>
            <a:endParaRPr lang="en-US"/>
          </a:p>
        </p:txBody>
      </p:sp>
      <p:sp>
        <p:nvSpPr>
          <p:cNvPr id="3" name="Text Placeholder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7" name="Date Placeholder 6"/>
          <p:cNvSpPr>
            <a:spLocks noGrp="1"/>
          </p:cNvSpPr>
          <p:nvPr>
            <p:ph type="dt" sz="half" idx="10"/>
          </p:nvPr>
        </p:nvSpPr>
        <p:spPr/>
        <p:txBody>
          <a:bodyPr/>
          <a:lstStyle/>
          <a:p>
            <a:fld id="{36FD39B6-AFC5-1D40-A4B8-B4D093A47A45}" type="datetime1">
              <a:rPr lang="en-US" smtClean="0"/>
              <a:t>23/07/18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1216907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Date Placeholder 2"/>
          <p:cNvSpPr>
            <a:spLocks noGrp="1"/>
          </p:cNvSpPr>
          <p:nvPr>
            <p:ph type="dt" sz="half" idx="10"/>
          </p:nvPr>
        </p:nvSpPr>
        <p:spPr/>
        <p:txBody>
          <a:bodyPr/>
          <a:lstStyle/>
          <a:p>
            <a:fld id="{787A35AE-2F4D-664C-BF09-2A765C86F55B}" type="datetime1">
              <a:rPr lang="en-US" smtClean="0"/>
              <a:t>23/07/18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910276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060B62-DBA1-0F4D-AC20-0600CE6C5537}" type="datetime1">
              <a:rPr lang="en-US" smtClean="0"/>
              <a:t>23/07/18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3278853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de-DE" smtClean="0"/>
              <a:t>Click to edit Master title style</a:t>
            </a:r>
            <a:endParaRPr lang="en-US"/>
          </a:p>
        </p:txBody>
      </p:sp>
      <p:sp>
        <p:nvSpPr>
          <p:cNvPr id="3" name="Content Placeholder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Date Placeholder 4"/>
          <p:cNvSpPr>
            <a:spLocks noGrp="1"/>
          </p:cNvSpPr>
          <p:nvPr>
            <p:ph type="dt" sz="half" idx="10"/>
          </p:nvPr>
        </p:nvSpPr>
        <p:spPr/>
        <p:txBody>
          <a:bodyPr/>
          <a:lstStyle/>
          <a:p>
            <a:fld id="{FEC3E195-ECD7-254F-8765-0BAF4CE11997}" type="datetime1">
              <a:rPr lang="en-US" smtClean="0"/>
              <a:t>23/07/18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30276581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de-D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Date Placeholder 4"/>
          <p:cNvSpPr>
            <a:spLocks noGrp="1"/>
          </p:cNvSpPr>
          <p:nvPr>
            <p:ph type="dt" sz="half" idx="10"/>
          </p:nvPr>
        </p:nvSpPr>
        <p:spPr/>
        <p:txBody>
          <a:bodyPr/>
          <a:lstStyle/>
          <a:p>
            <a:fld id="{57A2B817-B6C5-164D-8D29-6FE16FA745F2}" type="datetime1">
              <a:rPr lang="en-US" smtClean="0"/>
              <a:t>23/07/18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427947344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F5827F-7623-514A-8E8F-632F2784F261}" type="datetime1">
              <a:rPr lang="en-US" smtClean="0"/>
              <a:t>23/07/18</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FA6FE6-D75F-2943-8BC6-A14FE74580EA}" type="slidenum">
              <a:rPr lang="en-US" smtClean="0"/>
              <a:t>‹#›</a:t>
            </a:fld>
            <a:endParaRPr lang="en-US"/>
          </a:p>
        </p:txBody>
      </p:sp>
    </p:spTree>
    <p:extLst>
      <p:ext uri="{BB962C8B-B14F-4D97-AF65-F5344CB8AC3E}">
        <p14:creationId xmlns:p14="http://schemas.microsoft.com/office/powerpoint/2010/main" val="1161547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4" Type="http://schemas.openxmlformats.org/officeDocument/2006/relationships/hyperlink" Target="http://www.parthenos-project.eu/" TargetMode="External"/><Relationship Id="rId5" Type="http://schemas.openxmlformats.org/officeDocument/2006/relationships/hyperlink" Target="http://www.culingtec.uni-leipzig.de/ESU_C_T/node/1061" TargetMode="External"/><Relationship Id="rId6" Type="http://schemas.openxmlformats.org/officeDocument/2006/relationships/image" Target="../media/image1.jpeg"/><Relationship Id="rId7"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hyperlink" Target="http://training.parthenos-project.eu/sample-page/manage-improve-and-open-up-your-research-and-data/" TargetMode="External"/><Relationship Id="rId4" Type="http://schemas.openxmlformats.org/officeDocument/2006/relationships/hyperlink" Target="https://creativecommons.org/licenses/by-nc/4.0/"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hyperlink" Target="http://training.parthenos-project.eu/sample-page/manage-improve-and-open-up-your-research-and-data/" TargetMode="External"/><Relationship Id="rId4" Type="http://schemas.openxmlformats.org/officeDocument/2006/relationships/hyperlink" Target="https://creativecommons.org/licenses/by-nc/4.0/"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hyperlink" Target="https://www.force11.org/group/fairgroup/fairprinciples" TargetMode="External"/><Relationship Id="rId4" Type="http://schemas.openxmlformats.org/officeDocument/2006/relationships/hyperlink" Target="http://training.parthenos-project.eu/sample-page/manage-improve-and-open-up-your-research-and-data/" TargetMode="External"/><Relationship Id="rId5" Type="http://schemas.openxmlformats.org/officeDocument/2006/relationships/hyperlink" Target="https://creativecommons.org/licenses/by-nc/4.0/" TargetMode="External"/><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s://www.ukdataservice.ac.uk/manage-data/lifecycle" TargetMode="External"/><Relationship Id="rId5" Type="http://schemas.openxmlformats.org/officeDocument/2006/relationships/hyperlink" Target="http://training.parthenos-project.eu/sample-page/manage-improve-and-open-up-your-research-and-data/" TargetMode="External"/><Relationship Id="rId6" Type="http://schemas.openxmlformats.org/officeDocument/2006/relationships/hyperlink" Target="https://creativecommons.org/licenses/by-nc/4.0/" TargetMode="Externa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hyperlink" Target="http://training.parthenos-project.eu/sample-page/manage-improve-and-open-up-your-research-and-data/" TargetMode="External"/><Relationship Id="rId4" Type="http://schemas.openxmlformats.org/officeDocument/2006/relationships/hyperlink" Target="https://creativecommons.org/licenses/by-nc/4.0/"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hyperlink" Target="http://training.parthenos-project.eu/training-modules/" TargetMode="External"/><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hyperlink" Target="http://training.parthenos-project.eu/sample-page/intro-to-ri/" TargetMode="External"/><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hyperlink" Target="http://training.parthenos-project.eu/sample-page/manage-improve-and-open-up-your-research-and-data/" TargetMode="External"/><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hyperlink" Target="http://training.parthenos-project.eu/sample-page/ehumanities-eheritage-webinar-series/webinar-work-with-research-infrastructures/" TargetMode="External"/><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hyperlink" Target="https://ssk-application.parthenos.d4science.org/ssk/%23/" TargetMode="External"/><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hyperlink" Target="https://youtu.be/mhPoyq19bK0" TargetMode="External"/><Relationship Id="rId6" Type="http://schemas.openxmlformats.org/officeDocument/2006/relationships/hyperlink" Target="https://www.youtube.com/channel/UCnKJnFo_IFfoAI3VH51t1hw" TargetMode="External"/><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hyperlink" Target="http://www.unesco.org/new/en/communication-and-information/access-to-knowledge/open-educational-resources/what-are-open-educational-resources-oers/"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hyperlink" Target="http://training.parthenos-project.eu/sample-page/ehumanities-eheritage-webinar-series/"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hyperlink" Target="https://pixabay.com/photo-1889007/" TargetMode="External"/><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hyperlink" Target="https://creativecommons.org/licenses/by/2.0/" TargetMode="External"/><Relationship Id="rId5" Type="http://schemas.openxmlformats.org/officeDocument/2006/relationships/hyperlink" Target="https://flic.kr/p/8WpM2U" TargetMode="External"/><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openxmlformats.org/officeDocument/2006/relationships/hyperlink" Target="mailto:wuttke@fh-potsdam.de" TargetMode="External"/><Relationship Id="rId4" Type="http://schemas.openxmlformats.org/officeDocument/2006/relationships/hyperlink" Target="http://www.parthenos-project.eu/" TargetMode="External"/><Relationship Id="rId5" Type="http://schemas.openxmlformats.org/officeDocument/2006/relationships/image" Target="../media/image2.png"/><Relationship Id="rId6" Type="http://schemas.openxmlformats.org/officeDocument/2006/relationships/image" Target="../media/image1.jpeg"/><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hyperlink" Target="http://training.parthenos-project.eu/sample-page/ehumanities-eheritage-webinar-series/webinar-work-with-research-infrastructures/wrap-up-materials/" TargetMode="External"/><Relationship Id="rId5" Type="http://schemas.openxmlformats.org/officeDocument/2006/relationships/hyperlink" Target="https://creativecommons.org/licenses/by-nc-sa/2.0/" TargetMode="External"/><Relationship Id="rId6" Type="http://schemas.openxmlformats.org/officeDocument/2006/relationships/hyperlink" Target="https://flic.kr/p/7Ww83p" TargetMode="Externa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hyperlink" Target="http://training.parthenos-project.eu/sample-page/manage-improve-and-open-up-your-research-and-data/" TargetMode="External"/><Relationship Id="rId4" Type="http://schemas.openxmlformats.org/officeDocument/2006/relationships/hyperlink" Target="https://creativecommons.org/licenses/by-nc/4.0/"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753605"/>
            <a:ext cx="6400800" cy="1752600"/>
          </a:xfrm>
        </p:spPr>
        <p:txBody>
          <a:bodyPr/>
          <a:lstStyle/>
          <a:p>
            <a:r>
              <a:rPr lang="en-US" i="1" dirty="0" smtClean="0">
                <a:solidFill>
                  <a:schemeClr val="tx1"/>
                </a:solidFill>
              </a:rPr>
              <a:t>PARTHENOS Teaser Session</a:t>
            </a:r>
          </a:p>
        </p:txBody>
      </p:sp>
      <p:sp>
        <p:nvSpPr>
          <p:cNvPr id="4" name="TextBox 3"/>
          <p:cNvSpPr txBox="1"/>
          <p:nvPr/>
        </p:nvSpPr>
        <p:spPr>
          <a:xfrm>
            <a:off x="152400" y="4669207"/>
            <a:ext cx="9144000" cy="1624804"/>
          </a:xfrm>
          <a:prstGeom prst="rect">
            <a:avLst/>
          </a:prstGeom>
          <a:noFill/>
        </p:spPr>
        <p:txBody>
          <a:bodyPr wrap="square" rtlCol="0">
            <a:spAutoFit/>
          </a:bodyPr>
          <a:lstStyle/>
          <a:p>
            <a:pPr>
              <a:lnSpc>
                <a:spcPct val="150000"/>
              </a:lnSpc>
            </a:pPr>
            <a:r>
              <a:rPr lang="en-GB" sz="2000" b="1" dirty="0" smtClean="0"/>
              <a:t>Slides DOI</a:t>
            </a:r>
            <a:r>
              <a:rPr lang="en-GB" sz="2000" dirty="0" smtClean="0"/>
              <a:t>: </a:t>
            </a:r>
            <a:r>
              <a:rPr lang="it-IT" sz="2000" dirty="0"/>
              <a:t>10.5281/zenodo.</a:t>
            </a:r>
            <a:r>
              <a:rPr lang="it-IT" sz="2000" dirty="0" smtClean="0"/>
              <a:t>1319434 </a:t>
            </a:r>
            <a:endParaRPr lang="en-GB" dirty="0" smtClean="0">
              <a:solidFill>
                <a:srgbClr val="FF0000"/>
              </a:solidFill>
            </a:endParaRPr>
          </a:p>
          <a:p>
            <a:pPr>
              <a:lnSpc>
                <a:spcPct val="150000"/>
              </a:lnSpc>
            </a:pPr>
            <a:r>
              <a:rPr lang="en-GB" dirty="0" smtClean="0">
                <a:solidFill>
                  <a:schemeClr val="tx2">
                    <a:lumMod val="60000"/>
                    <a:lumOff val="40000"/>
                  </a:schemeClr>
                </a:solidFill>
              </a:rPr>
              <a:t>Ulrike </a:t>
            </a:r>
            <a:r>
              <a:rPr lang="en-GB" dirty="0">
                <a:solidFill>
                  <a:schemeClr val="tx2">
                    <a:lumMod val="60000"/>
                    <a:lumOff val="40000"/>
                  </a:schemeClr>
                </a:solidFill>
              </a:rPr>
              <a:t>Wuttke</a:t>
            </a:r>
            <a:r>
              <a:rPr lang="en-GB" dirty="0"/>
              <a:t>, University of Applied Sciences </a:t>
            </a:r>
            <a:r>
              <a:rPr lang="en-GB" dirty="0" smtClean="0"/>
              <a:t>Potsdam / PARTHENOS</a:t>
            </a:r>
            <a:endParaRPr lang="en-US" dirty="0">
              <a:solidFill>
                <a:srgbClr val="558ED5"/>
              </a:solidFill>
            </a:endParaRPr>
          </a:p>
          <a:p>
            <a:pPr>
              <a:lnSpc>
                <a:spcPct val="150000"/>
              </a:lnSpc>
            </a:pPr>
            <a:r>
              <a:rPr lang="en-GB" dirty="0" smtClean="0"/>
              <a:t>@PARTHENOS_EU @</a:t>
            </a:r>
            <a:r>
              <a:rPr lang="en-GB" dirty="0" err="1" smtClean="0"/>
              <a:t>UWuttke</a:t>
            </a:r>
            <a:r>
              <a:rPr lang="en-GB" dirty="0" smtClean="0"/>
              <a:t> #</a:t>
            </a:r>
            <a:r>
              <a:rPr lang="en-GB" dirty="0" err="1" smtClean="0"/>
              <a:t>PARTHENOSWebinar</a:t>
            </a:r>
            <a:r>
              <a:rPr lang="en-GB" dirty="0" smtClean="0"/>
              <a:t> | </a:t>
            </a:r>
            <a:r>
              <a:rPr lang="en-GB" dirty="0" smtClean="0">
                <a:hlinkClick r:id="rId3"/>
              </a:rPr>
              <a:t>CC-BY 4.0</a:t>
            </a:r>
            <a:r>
              <a:rPr lang="en-GB" dirty="0" smtClean="0"/>
              <a:t> | </a:t>
            </a:r>
            <a:r>
              <a:rPr lang="en-GB" dirty="0" smtClean="0">
                <a:hlinkClick r:id="rId4"/>
              </a:rPr>
              <a:t>PARTHENOS</a:t>
            </a:r>
            <a:endParaRPr lang="en-GB" dirty="0" smtClean="0"/>
          </a:p>
          <a:p>
            <a:pPr>
              <a:lnSpc>
                <a:spcPct val="150000"/>
              </a:lnSpc>
            </a:pPr>
            <a:r>
              <a:rPr lang="en-GB" sz="1100" dirty="0"/>
              <a:t>This project has received funding from the </a:t>
            </a:r>
            <a:r>
              <a:rPr lang="en-GB" sz="1100" dirty="0" smtClean="0"/>
              <a:t>European </a:t>
            </a:r>
            <a:r>
              <a:rPr lang="en-GB" sz="1100" dirty="0"/>
              <a:t>Union’s Horizon 2020 research and innovation </a:t>
            </a:r>
            <a:r>
              <a:rPr lang="en-GB" sz="1100" dirty="0" smtClean="0"/>
              <a:t>programme </a:t>
            </a:r>
            <a:r>
              <a:rPr lang="en-GB" sz="1100" dirty="0"/>
              <a:t>under grant agreement No </a:t>
            </a:r>
            <a:r>
              <a:rPr lang="en-GB" sz="1100" dirty="0" smtClean="0"/>
              <a:t>654119</a:t>
            </a:r>
          </a:p>
        </p:txBody>
      </p:sp>
      <p:sp>
        <p:nvSpPr>
          <p:cNvPr id="5" name="TextBox 4"/>
          <p:cNvSpPr txBox="1"/>
          <p:nvPr/>
        </p:nvSpPr>
        <p:spPr>
          <a:xfrm>
            <a:off x="152402" y="178867"/>
            <a:ext cx="6419848" cy="2308324"/>
          </a:xfrm>
          <a:prstGeom prst="rect">
            <a:avLst/>
          </a:prstGeom>
          <a:noFill/>
        </p:spPr>
        <p:txBody>
          <a:bodyPr wrap="square" rtlCol="0">
            <a:spAutoFit/>
          </a:bodyPr>
          <a:lstStyle/>
          <a:p>
            <a:pPr>
              <a:lnSpc>
                <a:spcPct val="150000"/>
              </a:lnSpc>
            </a:pPr>
            <a:r>
              <a:rPr lang="en-GB" b="1" dirty="0" smtClean="0"/>
              <a:t>19.07.2018 </a:t>
            </a:r>
            <a:r>
              <a:rPr lang="en-GB" dirty="0" smtClean="0"/>
              <a:t>| Leipzig </a:t>
            </a:r>
          </a:p>
          <a:p>
            <a:pPr>
              <a:lnSpc>
                <a:spcPct val="150000"/>
              </a:lnSpc>
            </a:pPr>
            <a:r>
              <a:rPr lang="en-GB" dirty="0" smtClean="0">
                <a:solidFill>
                  <a:schemeClr val="tx2">
                    <a:lumMod val="60000"/>
                    <a:lumOff val="40000"/>
                  </a:schemeClr>
                </a:solidFill>
              </a:rPr>
              <a:t>European Summer University in Digital Humanities (ESU) 2018, 16.-</a:t>
            </a:r>
            <a:r>
              <a:rPr lang="en-GB" dirty="0" smtClean="0">
                <a:solidFill>
                  <a:schemeClr val="tx2">
                    <a:lumMod val="60000"/>
                    <a:lumOff val="40000"/>
                  </a:schemeClr>
                </a:solidFill>
              </a:rPr>
              <a:t>27.07.2018</a:t>
            </a:r>
          </a:p>
          <a:p>
            <a:pPr>
              <a:lnSpc>
                <a:spcPct val="150000"/>
              </a:lnSpc>
            </a:pPr>
            <a:r>
              <a:rPr lang="en-GB" dirty="0">
                <a:solidFill>
                  <a:schemeClr val="tx2">
                    <a:lumMod val="60000"/>
                    <a:lumOff val="40000"/>
                  </a:schemeClr>
                </a:solidFill>
                <a:hlinkClick r:id="rId5"/>
              </a:rPr>
              <a:t>http://www.culingtec.uni-leipzig.de/ESU_C_T/node/</a:t>
            </a:r>
            <a:r>
              <a:rPr lang="en-GB" dirty="0" smtClean="0">
                <a:solidFill>
                  <a:schemeClr val="tx2">
                    <a:lumMod val="60000"/>
                    <a:lumOff val="40000"/>
                  </a:schemeClr>
                </a:solidFill>
                <a:hlinkClick r:id="rId5"/>
              </a:rPr>
              <a:t>1061</a:t>
            </a:r>
            <a:r>
              <a:rPr lang="en-GB" dirty="0" smtClean="0">
                <a:solidFill>
                  <a:schemeClr val="tx2">
                    <a:lumMod val="60000"/>
                    <a:lumOff val="40000"/>
                  </a:schemeClr>
                </a:solidFill>
              </a:rPr>
              <a:t>  </a:t>
            </a:r>
            <a:endParaRPr lang="en-US" dirty="0" smtClean="0">
              <a:solidFill>
                <a:schemeClr val="tx2">
                  <a:lumMod val="60000"/>
                  <a:lumOff val="40000"/>
                </a:schemeClr>
              </a:solidFill>
            </a:endParaRPr>
          </a:p>
          <a:p>
            <a:pPr algn="ctr"/>
            <a:endParaRPr lang="en-US" b="1" dirty="0" smtClean="0"/>
          </a:p>
          <a:p>
            <a:pPr algn="ctr"/>
            <a:r>
              <a:rPr lang="en-GB" b="1" dirty="0" smtClean="0"/>
              <a:t> </a:t>
            </a:r>
            <a:endParaRPr lang="en-US" b="1" dirty="0"/>
          </a:p>
        </p:txBody>
      </p:sp>
      <p:pic>
        <p:nvPicPr>
          <p:cNvPr id="9" name="Shape 91" descr="Logo_FHP_Horizontal.jpeg"/>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54066" y="762322"/>
            <a:ext cx="2150755" cy="120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PARTHENOS_logo_w_description.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44919" y="34021"/>
            <a:ext cx="2086973" cy="679358"/>
          </a:xfrm>
          <a:prstGeom prst="rect">
            <a:avLst/>
          </a:prstGeom>
        </p:spPr>
      </p:pic>
      <p:sp>
        <p:nvSpPr>
          <p:cNvPr id="2" name="Title 1"/>
          <p:cNvSpPr>
            <a:spLocks noGrp="1"/>
          </p:cNvSpPr>
          <p:nvPr>
            <p:ph type="ctrTitle"/>
          </p:nvPr>
        </p:nvSpPr>
        <p:spPr>
          <a:xfrm>
            <a:off x="685800" y="2144962"/>
            <a:ext cx="7772400" cy="1470025"/>
          </a:xfrm>
        </p:spPr>
        <p:txBody>
          <a:bodyPr>
            <a:noAutofit/>
          </a:bodyPr>
          <a:lstStyle/>
          <a:p>
            <a:r>
              <a:rPr lang="en-US" sz="3600" b="1" dirty="0" smtClean="0">
                <a:solidFill>
                  <a:schemeClr val="tx2">
                    <a:lumMod val="60000"/>
                    <a:lumOff val="40000"/>
                  </a:schemeClr>
                </a:solidFill>
              </a:rPr>
              <a:t>Introducing the PARTHENOS </a:t>
            </a:r>
            <a:r>
              <a:rPr lang="en-US" sz="3600" b="1" dirty="0" err="1" smtClean="0">
                <a:solidFill>
                  <a:schemeClr val="tx2">
                    <a:lumMod val="60000"/>
                    <a:lumOff val="40000"/>
                  </a:schemeClr>
                </a:solidFill>
              </a:rPr>
              <a:t>eHumanities</a:t>
            </a:r>
            <a:r>
              <a:rPr lang="en-US" sz="3600" b="1" dirty="0" smtClean="0">
                <a:solidFill>
                  <a:schemeClr val="tx2">
                    <a:lumMod val="60000"/>
                    <a:lumOff val="40000"/>
                  </a:schemeClr>
                </a:solidFill>
              </a:rPr>
              <a:t> and </a:t>
            </a:r>
            <a:r>
              <a:rPr lang="en-US" sz="3600" b="1" dirty="0" err="1" smtClean="0">
                <a:solidFill>
                  <a:schemeClr val="tx2">
                    <a:lumMod val="60000"/>
                    <a:lumOff val="40000"/>
                  </a:schemeClr>
                </a:solidFill>
              </a:rPr>
              <a:t>eHeritage</a:t>
            </a:r>
            <a:r>
              <a:rPr lang="en-US" sz="3600" b="1" dirty="0" smtClean="0">
                <a:solidFill>
                  <a:schemeClr val="tx2">
                    <a:lumMod val="60000"/>
                    <a:lumOff val="40000"/>
                  </a:schemeClr>
                </a:solidFill>
              </a:rPr>
              <a:t> Training Suite and Webinar Series</a:t>
            </a:r>
            <a:endParaRPr lang="en-US" sz="3600" b="1" dirty="0">
              <a:solidFill>
                <a:schemeClr val="tx2">
                  <a:lumMod val="60000"/>
                  <a:lumOff val="40000"/>
                </a:schemeClr>
              </a:solidFill>
            </a:endParaRPr>
          </a:p>
        </p:txBody>
      </p:sp>
    </p:spTree>
    <p:extLst>
      <p:ext uri="{BB962C8B-B14F-4D97-AF65-F5344CB8AC3E}">
        <p14:creationId xmlns:p14="http://schemas.microsoft.com/office/powerpoint/2010/main" val="286899649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t>What is Data, Anyway?</a:t>
            </a:r>
            <a:endParaRPr lang="en-US" b="1" dirty="0"/>
          </a:p>
        </p:txBody>
      </p:sp>
      <p:sp>
        <p:nvSpPr>
          <p:cNvPr id="3" name="Content Placeholder 2"/>
          <p:cNvSpPr>
            <a:spLocks noGrp="1"/>
          </p:cNvSpPr>
          <p:nvPr>
            <p:ph idx="1"/>
          </p:nvPr>
        </p:nvSpPr>
        <p:spPr>
          <a:xfrm>
            <a:off x="457200" y="1540852"/>
            <a:ext cx="8229600" cy="4525963"/>
          </a:xfrm>
        </p:spPr>
        <p:txBody>
          <a:bodyPr>
            <a:noAutofit/>
          </a:bodyPr>
          <a:lstStyle/>
          <a:p>
            <a:pPr marL="0" indent="0">
              <a:buNone/>
            </a:pPr>
            <a:r>
              <a:rPr lang="en-US" sz="2200" b="1" dirty="0" smtClean="0"/>
              <a:t>Are Humanities and Cultural Heritage data special? </a:t>
            </a:r>
          </a:p>
          <a:p>
            <a:r>
              <a:rPr lang="en-US" sz="2200" dirty="0" smtClean="0"/>
              <a:t>Yes and No!</a:t>
            </a:r>
          </a:p>
          <a:p>
            <a:r>
              <a:rPr lang="en-US" sz="2200" dirty="0" smtClean="0"/>
              <a:t>Humanities are a very broad research discipline, many specific research contexts, but also increasingly interdisciplinary research</a:t>
            </a:r>
          </a:p>
          <a:p>
            <a:r>
              <a:rPr lang="en-US" sz="2200" dirty="0" smtClean="0"/>
              <a:t>Humanities research lives from enrichment of data (layers of interpretation)</a:t>
            </a:r>
          </a:p>
          <a:p>
            <a:r>
              <a:rPr lang="en-US" sz="2200" dirty="0"/>
              <a:t>P</a:t>
            </a:r>
            <a:r>
              <a:rPr lang="en-US" sz="2200" dirty="0" smtClean="0"/>
              <a:t>roblematic to distinguish between primary data (raw data) and secondary data</a:t>
            </a:r>
          </a:p>
          <a:p>
            <a:r>
              <a:rPr lang="en-US" sz="2200" dirty="0"/>
              <a:t>I</a:t>
            </a:r>
            <a:r>
              <a:rPr lang="en-US" sz="2200" dirty="0" smtClean="0"/>
              <a:t>ssues with ownership of the data (cultural heritage institutions, publishers) </a:t>
            </a:r>
          </a:p>
          <a:p>
            <a:r>
              <a:rPr lang="en-US" sz="2200" dirty="0" smtClean="0"/>
              <a:t>But: Many issues and solutions apply to the broader field (and beyond Humanities and Heritage Science!)</a:t>
            </a:r>
            <a:endParaRPr lang="en-US" sz="2200" dirty="0"/>
          </a:p>
        </p:txBody>
      </p:sp>
      <p:sp>
        <p:nvSpPr>
          <p:cNvPr id="4" name="Slide Number Placeholder 3"/>
          <p:cNvSpPr>
            <a:spLocks noGrp="1"/>
          </p:cNvSpPr>
          <p:nvPr>
            <p:ph type="sldNum" sz="quarter" idx="12"/>
          </p:nvPr>
        </p:nvSpPr>
        <p:spPr>
          <a:xfrm>
            <a:off x="7010400" y="6356352"/>
            <a:ext cx="2133600" cy="365125"/>
          </a:xfrm>
        </p:spPr>
        <p:txBody>
          <a:bodyPr/>
          <a:lstStyle/>
          <a:p>
            <a:fld id="{70FA6FE6-D75F-2943-8BC6-A14FE74580EA}" type="slidenum">
              <a:rPr lang="en-US" smtClean="0"/>
              <a:t>10</a:t>
            </a:fld>
            <a:endParaRPr lang="en-US" dirty="0"/>
          </a:p>
        </p:txBody>
      </p:sp>
      <p:sp>
        <p:nvSpPr>
          <p:cNvPr id="5" name="Rectangle 4"/>
          <p:cNvSpPr/>
          <p:nvPr/>
        </p:nvSpPr>
        <p:spPr>
          <a:xfrm>
            <a:off x="2" y="6203691"/>
            <a:ext cx="8439247"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3"/>
              </a:rPr>
              <a:t>http</a:t>
            </a:r>
            <a:r>
              <a:rPr lang="en-US" sz="1000" dirty="0">
                <a:solidFill>
                  <a:srgbClr val="7F7F7F"/>
                </a:solidFill>
                <a:hlinkClick r:id="rId3"/>
              </a:rPr>
              <a:t>://training.parthenos-project.eu/sample-page/manage-improve-and-open-up-your-research-and-data</a:t>
            </a:r>
            <a:r>
              <a:rPr lang="en-US" sz="1000" dirty="0" smtClean="0">
                <a:solidFill>
                  <a:srgbClr val="7F7F7F"/>
                </a:solidFill>
                <a:hlinkClick r:id="rId3"/>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4"/>
              </a:rPr>
              <a:t>https://creativecommons.org/licenses/by-nc/4.0</a:t>
            </a:r>
            <a:r>
              <a:rPr lang="en-US" sz="1000" dirty="0" smtClean="0">
                <a:solidFill>
                  <a:srgbClr val="7F7F7F"/>
                </a:solidFill>
                <a:hlinkClick r:id="rId4"/>
              </a:rPr>
              <a:t>/</a:t>
            </a:r>
            <a:r>
              <a:rPr lang="en-US" sz="1000" dirty="0" smtClean="0">
                <a:solidFill>
                  <a:srgbClr val="7F7F7F"/>
                </a:solidFill>
              </a:rPr>
              <a:t>)</a:t>
            </a:r>
            <a:endParaRPr lang="en-US" sz="1000" dirty="0">
              <a:solidFill>
                <a:srgbClr val="7F7F7F"/>
              </a:solidFill>
            </a:endParaRPr>
          </a:p>
        </p:txBody>
      </p:sp>
    </p:spTree>
    <p:extLst>
      <p:ext uri="{BB962C8B-B14F-4D97-AF65-F5344CB8AC3E}">
        <p14:creationId xmlns:p14="http://schemas.microsoft.com/office/powerpoint/2010/main" val="66139489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3600" b="1" dirty="0"/>
              <a:t>Why would I want or need to manage, improve or open up my data</a:t>
            </a:r>
            <a:r>
              <a:rPr lang="en-US" sz="3600" b="1" dirty="0" smtClean="0"/>
              <a:t>?</a:t>
            </a:r>
            <a:endParaRPr lang="en-US" sz="3600" dirty="0"/>
          </a:p>
        </p:txBody>
      </p:sp>
      <p:sp>
        <p:nvSpPr>
          <p:cNvPr id="3" name="Content Placeholder 2"/>
          <p:cNvSpPr>
            <a:spLocks noGrp="1"/>
          </p:cNvSpPr>
          <p:nvPr>
            <p:ph idx="1"/>
          </p:nvPr>
        </p:nvSpPr>
        <p:spPr/>
        <p:txBody>
          <a:bodyPr>
            <a:normAutofit fontScale="85000" lnSpcReduction="10000"/>
          </a:bodyPr>
          <a:lstStyle/>
          <a:p>
            <a:r>
              <a:rPr lang="en-US" dirty="0" smtClean="0"/>
              <a:t>Opening </a:t>
            </a:r>
            <a:r>
              <a:rPr lang="en-US" dirty="0"/>
              <a:t>up </a:t>
            </a:r>
            <a:r>
              <a:rPr lang="en-US" dirty="0" smtClean="0"/>
              <a:t>the data </a:t>
            </a:r>
            <a:r>
              <a:rPr lang="en-US" dirty="0"/>
              <a:t>could </a:t>
            </a:r>
            <a:r>
              <a:rPr lang="en-US" dirty="0" smtClean="0"/>
              <a:t>lead to </a:t>
            </a:r>
            <a:r>
              <a:rPr lang="en-US" dirty="0"/>
              <a:t>many opportunities for using and reusing it, for collaborating, informing and increasing the impact </a:t>
            </a:r>
            <a:r>
              <a:rPr lang="en-US" dirty="0" smtClean="0"/>
              <a:t>of the work (contemporary issues, interdisciplinary research, engaging broader society)</a:t>
            </a:r>
          </a:p>
          <a:p>
            <a:r>
              <a:rPr lang="en-US" dirty="0" smtClean="0"/>
              <a:t>Funder requirements on national and international level (e.g. European Commission) = Research Data Management and Open Science </a:t>
            </a:r>
          </a:p>
          <a:p>
            <a:r>
              <a:rPr lang="en-US" dirty="0" smtClean="0"/>
              <a:t>Luckily: </a:t>
            </a:r>
            <a:r>
              <a:rPr lang="en-US" b="1" dirty="0" smtClean="0"/>
              <a:t>You are not alone</a:t>
            </a:r>
            <a:r>
              <a:rPr lang="en-US" dirty="0" smtClean="0"/>
              <a:t>! = Ecosystem of digital research infrastructures, cultural heritage institutions, libraries, data centers, etc. </a:t>
            </a:r>
            <a:endParaRPr lang="en-US" dirty="0"/>
          </a:p>
        </p:txBody>
      </p:sp>
      <p:sp>
        <p:nvSpPr>
          <p:cNvPr id="4" name="Slide Number Placeholder 3"/>
          <p:cNvSpPr>
            <a:spLocks noGrp="1"/>
          </p:cNvSpPr>
          <p:nvPr>
            <p:ph type="sldNum" sz="quarter" idx="12"/>
          </p:nvPr>
        </p:nvSpPr>
        <p:spPr/>
        <p:txBody>
          <a:bodyPr/>
          <a:lstStyle/>
          <a:p>
            <a:fld id="{70FA6FE6-D75F-2943-8BC6-A14FE74580EA}" type="slidenum">
              <a:rPr lang="en-US" smtClean="0"/>
              <a:t>11</a:t>
            </a:fld>
            <a:endParaRPr lang="en-US"/>
          </a:p>
        </p:txBody>
      </p:sp>
      <p:sp>
        <p:nvSpPr>
          <p:cNvPr id="5" name="Rectangle 4"/>
          <p:cNvSpPr/>
          <p:nvPr/>
        </p:nvSpPr>
        <p:spPr>
          <a:xfrm>
            <a:off x="2" y="6203691"/>
            <a:ext cx="8439247"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3"/>
              </a:rPr>
              <a:t>http</a:t>
            </a:r>
            <a:r>
              <a:rPr lang="en-US" sz="1000" dirty="0">
                <a:solidFill>
                  <a:srgbClr val="7F7F7F"/>
                </a:solidFill>
                <a:hlinkClick r:id="rId3"/>
              </a:rPr>
              <a:t>://training.parthenos-project.eu/sample-page/manage-improve-and-open-up-your-research-and-data</a:t>
            </a:r>
            <a:r>
              <a:rPr lang="en-US" sz="1000" dirty="0" smtClean="0">
                <a:solidFill>
                  <a:srgbClr val="7F7F7F"/>
                </a:solidFill>
                <a:hlinkClick r:id="rId3"/>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4"/>
              </a:rPr>
              <a:t>https://creativecommons.org/licenses/by-nc/4.0</a:t>
            </a:r>
            <a:r>
              <a:rPr lang="en-US" sz="1000" dirty="0" smtClean="0">
                <a:solidFill>
                  <a:srgbClr val="7F7F7F"/>
                </a:solidFill>
                <a:hlinkClick r:id="rId4"/>
              </a:rPr>
              <a:t>/</a:t>
            </a:r>
            <a:r>
              <a:rPr lang="en-US" sz="1000" dirty="0" smtClean="0">
                <a:solidFill>
                  <a:srgbClr val="7F7F7F"/>
                </a:solidFill>
              </a:rPr>
              <a:t>)</a:t>
            </a:r>
            <a:endParaRPr lang="en-US" sz="1000" dirty="0">
              <a:solidFill>
                <a:srgbClr val="7F7F7F"/>
              </a:solidFill>
            </a:endParaRPr>
          </a:p>
        </p:txBody>
      </p:sp>
    </p:spTree>
    <p:extLst>
      <p:ext uri="{BB962C8B-B14F-4D97-AF65-F5344CB8AC3E}">
        <p14:creationId xmlns:p14="http://schemas.microsoft.com/office/powerpoint/2010/main" val="8352637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t>The FAIR Principles</a:t>
            </a:r>
            <a:endParaRPr lang="en-US" b="1" dirty="0"/>
          </a:p>
        </p:txBody>
      </p:sp>
      <p:sp>
        <p:nvSpPr>
          <p:cNvPr id="3" name="Content Placeholder 2"/>
          <p:cNvSpPr>
            <a:spLocks noGrp="1"/>
          </p:cNvSpPr>
          <p:nvPr>
            <p:ph idx="1"/>
          </p:nvPr>
        </p:nvSpPr>
        <p:spPr/>
        <p:txBody>
          <a:bodyPr>
            <a:normAutofit fontScale="92500"/>
          </a:bodyPr>
          <a:lstStyle/>
          <a:p>
            <a:r>
              <a:rPr lang="en-US" dirty="0"/>
              <a:t>B</a:t>
            </a:r>
            <a:r>
              <a:rPr lang="en-US" dirty="0" smtClean="0"/>
              <a:t>aseline understanding for the value sharing data can deliver and the baseline requirements for doing do </a:t>
            </a:r>
          </a:p>
          <a:p>
            <a:r>
              <a:rPr lang="en-US" dirty="0"/>
              <a:t>D</a:t>
            </a:r>
            <a:r>
              <a:rPr lang="en-US" dirty="0" smtClean="0"/>
              <a:t>eveloped </a:t>
            </a:r>
            <a:r>
              <a:rPr lang="en-US" dirty="0"/>
              <a:t>by FORCE </a:t>
            </a:r>
            <a:r>
              <a:rPr lang="en-US" dirty="0" smtClean="0"/>
              <a:t>11 (</a:t>
            </a:r>
            <a:r>
              <a:rPr lang="en-US" sz="1300" dirty="0" smtClean="0">
                <a:hlinkClick r:id="rId3"/>
              </a:rPr>
              <a:t>https</a:t>
            </a:r>
            <a:r>
              <a:rPr lang="en-US" sz="1300" dirty="0">
                <a:hlinkClick r:id="rId3"/>
              </a:rPr>
              <a:t>://www.force11.org/group/fairgroup/</a:t>
            </a:r>
            <a:r>
              <a:rPr lang="en-US" sz="1300" dirty="0" smtClean="0">
                <a:hlinkClick r:id="rId3"/>
              </a:rPr>
              <a:t>fairprinciples</a:t>
            </a:r>
            <a:r>
              <a:rPr lang="en-US" dirty="0" smtClean="0"/>
              <a:t>)</a:t>
            </a:r>
          </a:p>
          <a:p>
            <a:pPr lvl="1"/>
            <a:r>
              <a:rPr lang="en-US" b="1" dirty="0" smtClean="0">
                <a:solidFill>
                  <a:srgbClr val="0000FF"/>
                </a:solidFill>
              </a:rPr>
              <a:t>F</a:t>
            </a:r>
            <a:r>
              <a:rPr lang="en-US" dirty="0" smtClean="0"/>
              <a:t>indable</a:t>
            </a:r>
          </a:p>
          <a:p>
            <a:pPr lvl="1"/>
            <a:r>
              <a:rPr lang="en-US" b="1" dirty="0" smtClean="0">
                <a:solidFill>
                  <a:srgbClr val="0000FF"/>
                </a:solidFill>
              </a:rPr>
              <a:t>A</a:t>
            </a:r>
            <a:r>
              <a:rPr lang="en-US" dirty="0" smtClean="0"/>
              <a:t>ccessible </a:t>
            </a:r>
          </a:p>
          <a:p>
            <a:pPr lvl="1"/>
            <a:r>
              <a:rPr lang="en-US" b="1" dirty="0" smtClean="0">
                <a:solidFill>
                  <a:srgbClr val="0000FF"/>
                </a:solidFill>
              </a:rPr>
              <a:t>I</a:t>
            </a:r>
            <a:r>
              <a:rPr lang="en-US" dirty="0" smtClean="0"/>
              <a:t>nteroperable </a:t>
            </a:r>
          </a:p>
          <a:p>
            <a:pPr lvl="1"/>
            <a:r>
              <a:rPr lang="en-US" b="1" dirty="0" smtClean="0">
                <a:solidFill>
                  <a:srgbClr val="0000FF"/>
                </a:solidFill>
              </a:rPr>
              <a:t>R</a:t>
            </a:r>
            <a:r>
              <a:rPr lang="en-US" dirty="0" smtClean="0"/>
              <a:t>eusable </a:t>
            </a:r>
          </a:p>
          <a:p>
            <a:r>
              <a:rPr lang="en-US" dirty="0"/>
              <a:t>“as open as possible, as closed as necessary</a:t>
            </a:r>
            <a:r>
              <a:rPr lang="en-US" dirty="0" smtClean="0"/>
              <a:t>”</a:t>
            </a:r>
          </a:p>
        </p:txBody>
      </p:sp>
      <p:sp>
        <p:nvSpPr>
          <p:cNvPr id="4" name="Slide Number Placeholder 3"/>
          <p:cNvSpPr>
            <a:spLocks noGrp="1"/>
          </p:cNvSpPr>
          <p:nvPr>
            <p:ph type="sldNum" sz="quarter" idx="12"/>
          </p:nvPr>
        </p:nvSpPr>
        <p:spPr/>
        <p:txBody>
          <a:bodyPr/>
          <a:lstStyle/>
          <a:p>
            <a:fld id="{70FA6FE6-D75F-2943-8BC6-A14FE74580EA}" type="slidenum">
              <a:rPr lang="en-US" smtClean="0"/>
              <a:t>12</a:t>
            </a:fld>
            <a:endParaRPr lang="en-US"/>
          </a:p>
        </p:txBody>
      </p:sp>
      <p:sp>
        <p:nvSpPr>
          <p:cNvPr id="5" name="Rectangle 4"/>
          <p:cNvSpPr/>
          <p:nvPr/>
        </p:nvSpPr>
        <p:spPr>
          <a:xfrm>
            <a:off x="2" y="6203691"/>
            <a:ext cx="8439247"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4"/>
              </a:rPr>
              <a:t>http</a:t>
            </a:r>
            <a:r>
              <a:rPr lang="en-US" sz="1000" dirty="0">
                <a:solidFill>
                  <a:srgbClr val="7F7F7F"/>
                </a:solidFill>
                <a:hlinkClick r:id="rId4"/>
              </a:rPr>
              <a:t>://training.parthenos-project.eu/sample-page/manage-improve-and-open-up-your-research-and-data</a:t>
            </a:r>
            <a:r>
              <a:rPr lang="en-US" sz="1000" dirty="0" smtClean="0">
                <a:solidFill>
                  <a:srgbClr val="7F7F7F"/>
                </a:solidFill>
                <a:hlinkClick r:id="rId4"/>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5"/>
              </a:rPr>
              <a:t>https://creativecommons.org/licenses/by-nc/4.0</a:t>
            </a:r>
            <a:r>
              <a:rPr lang="en-US" sz="1000" dirty="0" smtClean="0">
                <a:solidFill>
                  <a:srgbClr val="7F7F7F"/>
                </a:solidFill>
                <a:hlinkClick r:id="rId5"/>
              </a:rPr>
              <a:t>/</a:t>
            </a:r>
            <a:r>
              <a:rPr lang="en-US" sz="1000" dirty="0" smtClean="0">
                <a:solidFill>
                  <a:srgbClr val="7F7F7F"/>
                </a:solidFill>
              </a:rPr>
              <a:t>)</a:t>
            </a:r>
            <a:endParaRPr lang="en-US" sz="1000" dirty="0">
              <a:solidFill>
                <a:srgbClr val="7F7F7F"/>
              </a:solidFill>
            </a:endParaRPr>
          </a:p>
        </p:txBody>
      </p:sp>
    </p:spTree>
    <p:extLst>
      <p:ext uri="{BB962C8B-B14F-4D97-AF65-F5344CB8AC3E}">
        <p14:creationId xmlns:p14="http://schemas.microsoft.com/office/powerpoint/2010/main" val="31988941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Screen Shot 2018-07-05 at 12.41.36.png"/>
          <p:cNvPicPr>
            <a:picLocks noGrp="1" noChangeAspect="1"/>
          </p:cNvPicPr>
          <p:nvPr>
            <p:ph idx="1"/>
          </p:nvPr>
        </p:nvPicPr>
        <p:blipFill>
          <a:blip r:embed="rId3">
            <a:extLst>
              <a:ext uri="{28A0092B-C50C-407E-A947-70E740481C1C}">
                <a14:useLocalDpi xmlns:a14="http://schemas.microsoft.com/office/drawing/2010/main" val="0"/>
              </a:ext>
            </a:extLst>
          </a:blip>
          <a:srcRect l="-31337" r="-31337"/>
          <a:stretch>
            <a:fillRect/>
          </a:stretch>
        </p:blipFill>
        <p:spPr>
          <a:xfrm>
            <a:off x="-148171" y="1080188"/>
            <a:ext cx="9175144" cy="5045976"/>
          </a:xfrm>
        </p:spPr>
      </p:pic>
      <p:sp>
        <p:nvSpPr>
          <p:cNvPr id="2" name="Title 1"/>
          <p:cNvSpPr>
            <a:spLocks noGrp="1"/>
          </p:cNvSpPr>
          <p:nvPr>
            <p:ph type="title"/>
          </p:nvPr>
        </p:nvSpPr>
        <p:spPr/>
        <p:txBody>
          <a:bodyPr>
            <a:noAutofit/>
          </a:bodyPr>
          <a:lstStyle/>
          <a:p>
            <a:pPr algn="l"/>
            <a:r>
              <a:rPr lang="en-US" sz="3600" b="1" dirty="0" smtClean="0"/>
              <a:t>Theory and Practice of </a:t>
            </a:r>
            <a:r>
              <a:rPr lang="en-US" sz="3600" b="1" dirty="0"/>
              <a:t>Data </a:t>
            </a:r>
            <a:r>
              <a:rPr lang="en-US" sz="3600" b="1" dirty="0" smtClean="0"/>
              <a:t>Management: Research Data Lifecycle</a:t>
            </a:r>
            <a:endParaRPr lang="en-US" sz="3600" b="1" dirty="0"/>
          </a:p>
        </p:txBody>
      </p:sp>
      <p:sp>
        <p:nvSpPr>
          <p:cNvPr id="4" name="Slide Number Placeholder 3"/>
          <p:cNvSpPr>
            <a:spLocks noGrp="1"/>
          </p:cNvSpPr>
          <p:nvPr>
            <p:ph type="sldNum" sz="quarter" idx="12"/>
          </p:nvPr>
        </p:nvSpPr>
        <p:spPr>
          <a:xfrm>
            <a:off x="486669" y="5691632"/>
            <a:ext cx="8603713" cy="365125"/>
          </a:xfrm>
        </p:spPr>
        <p:txBody>
          <a:bodyPr/>
          <a:lstStyle/>
          <a:p>
            <a:r>
              <a:rPr lang="en-US" sz="1800" b="1" dirty="0" smtClean="0">
                <a:solidFill>
                  <a:schemeClr val="tx1"/>
                </a:solidFill>
              </a:rPr>
              <a:t>Research Data Lifecycle</a:t>
            </a:r>
            <a:r>
              <a:rPr lang="en-US" dirty="0" smtClean="0"/>
              <a:t> </a:t>
            </a:r>
            <a:br>
              <a:rPr lang="en-US" dirty="0" smtClean="0"/>
            </a:br>
            <a:r>
              <a:rPr lang="en-US" dirty="0" smtClean="0"/>
              <a:t>from </a:t>
            </a:r>
            <a:r>
              <a:rPr lang="en-US" dirty="0" smtClean="0">
                <a:hlinkClick r:id="rId4"/>
              </a:rPr>
              <a:t>https</a:t>
            </a:r>
            <a:r>
              <a:rPr lang="en-US" dirty="0">
                <a:hlinkClick r:id="rId4"/>
              </a:rPr>
              <a:t>://www.ukdataservice.ac.uk/manage-data/</a:t>
            </a:r>
            <a:r>
              <a:rPr lang="en-US" dirty="0" smtClean="0">
                <a:hlinkClick r:id="rId4"/>
              </a:rPr>
              <a:t>lifecycle</a:t>
            </a:r>
            <a:r>
              <a:rPr lang="en-US" dirty="0" smtClean="0"/>
              <a:t> </a:t>
            </a:r>
            <a:endParaRPr lang="en-US" dirty="0"/>
          </a:p>
        </p:txBody>
      </p:sp>
      <p:sp>
        <p:nvSpPr>
          <p:cNvPr id="5" name="Rectangle 4"/>
          <p:cNvSpPr/>
          <p:nvPr/>
        </p:nvSpPr>
        <p:spPr>
          <a:xfrm>
            <a:off x="2" y="6203691"/>
            <a:ext cx="8439247"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5"/>
              </a:rPr>
              <a:t>http</a:t>
            </a:r>
            <a:r>
              <a:rPr lang="en-US" sz="1000" dirty="0">
                <a:solidFill>
                  <a:srgbClr val="7F7F7F"/>
                </a:solidFill>
                <a:hlinkClick r:id="rId5"/>
              </a:rPr>
              <a:t>://training.parthenos-project.eu/sample-page/manage-improve-and-open-up-your-research-and-data</a:t>
            </a:r>
            <a:r>
              <a:rPr lang="en-US" sz="1000" dirty="0" smtClean="0">
                <a:solidFill>
                  <a:srgbClr val="7F7F7F"/>
                </a:solidFill>
                <a:hlinkClick r:id="rId5"/>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6"/>
              </a:rPr>
              <a:t>https://creativecommons.org/licenses/by-nc/4.0</a:t>
            </a:r>
            <a:r>
              <a:rPr lang="en-US" sz="1000" dirty="0" smtClean="0">
                <a:solidFill>
                  <a:srgbClr val="7F7F7F"/>
                </a:solidFill>
                <a:hlinkClick r:id="rId6"/>
              </a:rPr>
              <a:t>/</a:t>
            </a:r>
            <a:r>
              <a:rPr lang="en-US" sz="1000" dirty="0" smtClean="0">
                <a:solidFill>
                  <a:srgbClr val="7F7F7F"/>
                </a:solidFill>
              </a:rPr>
              <a:t>)</a:t>
            </a:r>
            <a:endParaRPr lang="en-US" sz="1000" dirty="0">
              <a:solidFill>
                <a:srgbClr val="7F7F7F"/>
              </a:solidFill>
            </a:endParaRPr>
          </a:p>
        </p:txBody>
      </p:sp>
    </p:spTree>
    <p:extLst>
      <p:ext uri="{BB962C8B-B14F-4D97-AF65-F5344CB8AC3E}">
        <p14:creationId xmlns:p14="http://schemas.microsoft.com/office/powerpoint/2010/main" val="23710641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3600" b="1" dirty="0" smtClean="0"/>
              <a:t>Theory and Practice of </a:t>
            </a:r>
            <a:r>
              <a:rPr lang="en-US" sz="3600" b="1" dirty="0"/>
              <a:t>Data </a:t>
            </a:r>
            <a:r>
              <a:rPr lang="en-US" sz="3600" b="1" dirty="0" smtClean="0"/>
              <a:t>Management: Research Data Management Planning</a:t>
            </a:r>
            <a:endParaRPr lang="en-US" sz="3600" b="1" dirty="0"/>
          </a:p>
        </p:txBody>
      </p:sp>
      <p:sp>
        <p:nvSpPr>
          <p:cNvPr id="3" name="Content Placeholder 2"/>
          <p:cNvSpPr>
            <a:spLocks noGrp="1"/>
          </p:cNvSpPr>
          <p:nvPr>
            <p:ph idx="1"/>
          </p:nvPr>
        </p:nvSpPr>
        <p:spPr/>
        <p:txBody>
          <a:bodyPr>
            <a:noAutofit/>
          </a:bodyPr>
          <a:lstStyle/>
          <a:p>
            <a:r>
              <a:rPr lang="en-US" sz="2200" dirty="0"/>
              <a:t>O</a:t>
            </a:r>
            <a:r>
              <a:rPr lang="en-US" sz="2200" dirty="0" smtClean="0"/>
              <a:t>ften you </a:t>
            </a:r>
            <a:r>
              <a:rPr lang="en-US" sz="2200" dirty="0"/>
              <a:t>will </a:t>
            </a:r>
            <a:r>
              <a:rPr lang="en-US" sz="2200" dirty="0" smtClean="0"/>
              <a:t>need a </a:t>
            </a:r>
            <a:r>
              <a:rPr lang="en-US" sz="2200" dirty="0"/>
              <a:t>written and agreed </a:t>
            </a:r>
            <a:r>
              <a:rPr lang="en-US" sz="2200" dirty="0" smtClean="0"/>
              <a:t>Data Management </a:t>
            </a:r>
            <a:r>
              <a:rPr lang="en-US" sz="2200" dirty="0"/>
              <a:t>P</a:t>
            </a:r>
            <a:r>
              <a:rPr lang="en-US" sz="2200" dirty="0" smtClean="0"/>
              <a:t>lan (DMP), esp. in case of external funding</a:t>
            </a:r>
          </a:p>
          <a:p>
            <a:r>
              <a:rPr lang="en-US" sz="2200" dirty="0"/>
              <a:t>T</a:t>
            </a:r>
            <a:r>
              <a:rPr lang="en-US" sz="2200" dirty="0" smtClean="0"/>
              <a:t>o </a:t>
            </a:r>
            <a:r>
              <a:rPr lang="en-US" sz="2200" dirty="0"/>
              <a:t>help </a:t>
            </a:r>
            <a:r>
              <a:rPr lang="en-US" sz="2200" dirty="0" smtClean="0"/>
              <a:t>DMP, </a:t>
            </a:r>
            <a:r>
              <a:rPr lang="en-US" sz="2200" dirty="0"/>
              <a:t>many </a:t>
            </a:r>
            <a:r>
              <a:rPr lang="en-US" sz="2200" dirty="0" smtClean="0"/>
              <a:t>funding </a:t>
            </a:r>
            <a:r>
              <a:rPr lang="en-US" sz="2200" dirty="0"/>
              <a:t>agencies provide a model or template for a </a:t>
            </a:r>
            <a:r>
              <a:rPr lang="en-US" sz="2200" dirty="0" smtClean="0"/>
              <a:t>DMP</a:t>
            </a:r>
          </a:p>
          <a:p>
            <a:r>
              <a:rPr lang="en-US" sz="2200" dirty="0" smtClean="0"/>
              <a:t>DMP may seem an intimidating (or </a:t>
            </a:r>
            <a:r>
              <a:rPr lang="en-US" sz="2200" dirty="0"/>
              <a:t>even </a:t>
            </a:r>
            <a:r>
              <a:rPr lang="en-US" sz="2200" dirty="0" smtClean="0"/>
              <a:t>unwelcome task), but in </a:t>
            </a:r>
            <a:r>
              <a:rPr lang="en-US" sz="2200" dirty="0"/>
              <a:t>the end, it is just a tool for thinking systematically through </a:t>
            </a:r>
            <a:r>
              <a:rPr lang="en-US" sz="2200" dirty="0" smtClean="0"/>
              <a:t>your research process from a “data perspective”</a:t>
            </a:r>
          </a:p>
          <a:p>
            <a:r>
              <a:rPr lang="en-US" sz="2200" dirty="0" smtClean="0"/>
              <a:t>DMP helps you to maximize </a:t>
            </a:r>
            <a:r>
              <a:rPr lang="en-US" sz="2200" dirty="0"/>
              <a:t>research value </a:t>
            </a:r>
            <a:r>
              <a:rPr lang="en-US" sz="2200" dirty="0" smtClean="0"/>
              <a:t>(high quality research data and research excellence) and prevents unpleasant </a:t>
            </a:r>
            <a:r>
              <a:rPr lang="en-US" sz="2200" dirty="0"/>
              <a:t>surprises at the close of your </a:t>
            </a:r>
            <a:r>
              <a:rPr lang="en-US" sz="2200" dirty="0" smtClean="0"/>
              <a:t>project (and data loss!)</a:t>
            </a:r>
          </a:p>
          <a:p>
            <a:r>
              <a:rPr lang="en-US" sz="2200" dirty="0" smtClean="0"/>
              <a:t>Start early!</a:t>
            </a:r>
          </a:p>
          <a:p>
            <a:r>
              <a:rPr lang="en-US" sz="2200" dirty="0"/>
              <a:t>T</a:t>
            </a:r>
            <a:r>
              <a:rPr lang="en-US" sz="2200" dirty="0" smtClean="0"/>
              <a:t>ools for DMP</a:t>
            </a:r>
            <a:endParaRPr lang="en-US" sz="2200" dirty="0"/>
          </a:p>
        </p:txBody>
      </p:sp>
      <p:sp>
        <p:nvSpPr>
          <p:cNvPr id="4" name="Slide Number Placeholder 3"/>
          <p:cNvSpPr>
            <a:spLocks noGrp="1"/>
          </p:cNvSpPr>
          <p:nvPr>
            <p:ph type="sldNum" sz="quarter" idx="12"/>
          </p:nvPr>
        </p:nvSpPr>
        <p:spPr/>
        <p:txBody>
          <a:bodyPr/>
          <a:lstStyle/>
          <a:p>
            <a:fld id="{70FA6FE6-D75F-2943-8BC6-A14FE74580EA}" type="slidenum">
              <a:rPr lang="en-US" smtClean="0"/>
              <a:t>14</a:t>
            </a:fld>
            <a:endParaRPr lang="en-US"/>
          </a:p>
        </p:txBody>
      </p:sp>
      <p:sp>
        <p:nvSpPr>
          <p:cNvPr id="5" name="Rectangle 4"/>
          <p:cNvSpPr/>
          <p:nvPr/>
        </p:nvSpPr>
        <p:spPr>
          <a:xfrm>
            <a:off x="2" y="6203691"/>
            <a:ext cx="8439247"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3"/>
              </a:rPr>
              <a:t>http</a:t>
            </a:r>
            <a:r>
              <a:rPr lang="en-US" sz="1000" dirty="0">
                <a:solidFill>
                  <a:srgbClr val="7F7F7F"/>
                </a:solidFill>
                <a:hlinkClick r:id="rId3"/>
              </a:rPr>
              <a:t>://training.parthenos-project.eu/sample-page/manage-improve-and-open-up-your-research-and-data</a:t>
            </a:r>
            <a:r>
              <a:rPr lang="en-US" sz="1000" dirty="0" smtClean="0">
                <a:solidFill>
                  <a:srgbClr val="7F7F7F"/>
                </a:solidFill>
                <a:hlinkClick r:id="rId3"/>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4"/>
              </a:rPr>
              <a:t>https://creativecommons.org/licenses/by-nc/4.0</a:t>
            </a:r>
            <a:r>
              <a:rPr lang="en-US" sz="1000" dirty="0" smtClean="0">
                <a:solidFill>
                  <a:srgbClr val="7F7F7F"/>
                </a:solidFill>
                <a:hlinkClick r:id="rId4"/>
              </a:rPr>
              <a:t>/</a:t>
            </a:r>
            <a:r>
              <a:rPr lang="en-US" sz="1000" dirty="0" smtClean="0">
                <a:solidFill>
                  <a:srgbClr val="7F7F7F"/>
                </a:solidFill>
              </a:rPr>
              <a:t>)</a:t>
            </a:r>
            <a:endParaRPr lang="en-US" sz="1000" dirty="0">
              <a:solidFill>
                <a:srgbClr val="7F7F7F"/>
              </a:solidFill>
            </a:endParaRPr>
          </a:p>
        </p:txBody>
      </p:sp>
    </p:spTree>
    <p:extLst>
      <p:ext uri="{BB962C8B-B14F-4D97-AF65-F5344CB8AC3E}">
        <p14:creationId xmlns:p14="http://schemas.microsoft.com/office/powerpoint/2010/main" val="24160739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GB" dirty="0" smtClean="0"/>
              <a:t>PARTHENOS Training in  A nutshell</a:t>
            </a:r>
            <a:endParaRPr lang="en-US" dirty="0"/>
          </a:p>
        </p:txBody>
      </p:sp>
      <p:sp>
        <p:nvSpPr>
          <p:cNvPr id="5" name="Text Placeholder 4"/>
          <p:cNvSpPr>
            <a:spLocks noGrp="1"/>
          </p:cNvSpPr>
          <p:nvPr>
            <p:ph type="body" idx="1"/>
          </p:nvPr>
        </p:nvSpPr>
        <p:spPr/>
        <p:txBody>
          <a:bodyPr>
            <a:normAutofit/>
          </a:bodyPr>
          <a:lstStyle/>
          <a:p>
            <a:r>
              <a:rPr lang="en-US" sz="6000" dirty="0" smtClean="0">
                <a:solidFill>
                  <a:schemeClr val="tx2">
                    <a:lumMod val="60000"/>
                    <a:lumOff val="40000"/>
                  </a:schemeClr>
                </a:solidFill>
              </a:rPr>
              <a:t>04</a:t>
            </a:r>
            <a:endParaRPr lang="en-US" sz="6000" dirty="0">
              <a:solidFill>
                <a:schemeClr val="tx2">
                  <a:lumMod val="60000"/>
                  <a:lumOff val="40000"/>
                </a:schemeClr>
              </a:solidFill>
            </a:endParaRPr>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15</a:t>
            </a:fld>
            <a:endParaRPr lang="en-US"/>
          </a:p>
        </p:txBody>
      </p:sp>
    </p:spTree>
    <p:extLst>
      <p:ext uri="{BB962C8B-B14F-4D97-AF65-F5344CB8AC3E}">
        <p14:creationId xmlns:p14="http://schemas.microsoft.com/office/powerpoint/2010/main" val="174216065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b="1" dirty="0" smtClean="0"/>
              <a:t>PARTHENOS Training rationales</a:t>
            </a:r>
            <a:endParaRPr lang="en-US" b="1" dirty="0"/>
          </a:p>
        </p:txBody>
      </p:sp>
      <p:sp>
        <p:nvSpPr>
          <p:cNvPr id="5" name="Content Placeholder 4"/>
          <p:cNvSpPr>
            <a:spLocks noGrp="1"/>
          </p:cNvSpPr>
          <p:nvPr>
            <p:ph idx="1"/>
          </p:nvPr>
        </p:nvSpPr>
        <p:spPr/>
        <p:txBody>
          <a:bodyPr>
            <a:noAutofit/>
          </a:bodyPr>
          <a:lstStyle/>
          <a:p>
            <a:pPr>
              <a:buFont typeface="Wingdings" charset="2"/>
              <a:buChar char="ü"/>
            </a:pPr>
            <a:r>
              <a:rPr lang="en-US" sz="2400" dirty="0" smtClean="0"/>
              <a:t>maximize the </a:t>
            </a:r>
            <a:r>
              <a:rPr lang="en-US" sz="2400" b="1" dirty="0" smtClean="0"/>
              <a:t>benefits</a:t>
            </a:r>
            <a:r>
              <a:rPr lang="en-US" sz="2400" dirty="0" smtClean="0"/>
              <a:t> of using and cooperating with Research Infrastructures on the user side by </a:t>
            </a:r>
            <a:r>
              <a:rPr lang="en-US" sz="2400" b="1" dirty="0" smtClean="0"/>
              <a:t>awareness</a:t>
            </a:r>
            <a:r>
              <a:rPr lang="en-US" sz="2400" dirty="0" smtClean="0"/>
              <a:t> raising concerning potentials, building of additional </a:t>
            </a:r>
            <a:r>
              <a:rPr lang="en-US" sz="2400" b="1" dirty="0" smtClean="0"/>
              <a:t>skills</a:t>
            </a:r>
            <a:r>
              <a:rPr lang="en-US" sz="2400" dirty="0" smtClean="0"/>
              <a:t> and transfer of theoretical </a:t>
            </a:r>
            <a:r>
              <a:rPr lang="en-US" sz="2400" b="1" dirty="0" smtClean="0"/>
              <a:t>knowledge</a:t>
            </a:r>
          </a:p>
          <a:p>
            <a:pPr>
              <a:buFont typeface="Wingdings" charset="2"/>
              <a:buChar char="ü"/>
            </a:pPr>
            <a:r>
              <a:rPr lang="en-US" sz="2400" b="1" dirty="0" smtClean="0"/>
              <a:t>infrastructural meta topics</a:t>
            </a:r>
          </a:p>
          <a:p>
            <a:r>
              <a:rPr lang="en-US" sz="2400" b="1" dirty="0" smtClean="0"/>
              <a:t>Work Package 7</a:t>
            </a:r>
            <a:r>
              <a:rPr lang="en-US" sz="2400" dirty="0" smtClean="0"/>
              <a:t> (Trinity College Dublin, WP Lead Jennifer Edmond)</a:t>
            </a:r>
          </a:p>
          <a:p>
            <a:r>
              <a:rPr lang="en-US" sz="2400" b="1" dirty="0" smtClean="0"/>
              <a:t>Task 7.2</a:t>
            </a:r>
            <a:r>
              <a:rPr lang="en-US" sz="2400" dirty="0" smtClean="0"/>
              <a:t> (University of Applied Sciences Potsdam, Task lead Ulrike Wuttke) </a:t>
            </a:r>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16</a:t>
            </a:fld>
            <a:endParaRPr lang="en-US"/>
          </a:p>
        </p:txBody>
      </p:sp>
    </p:spTree>
    <p:extLst>
      <p:ext uri="{BB962C8B-B14F-4D97-AF65-F5344CB8AC3E}">
        <p14:creationId xmlns:p14="http://schemas.microsoft.com/office/powerpoint/2010/main" val="39331858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464347" y="972246"/>
            <a:ext cx="8229599" cy="5151366"/>
          </a:xfrm>
        </p:spPr>
        <p:txBody>
          <a:bodyPr>
            <a:noAutofit/>
          </a:bodyPr>
          <a:lstStyle/>
          <a:p>
            <a:pPr lvl="0">
              <a:spcBef>
                <a:spcPts val="0"/>
              </a:spcBef>
              <a:buSzPct val="25000"/>
            </a:pPr>
            <a:r>
              <a:rPr lang="en-US" b="1" dirty="0" smtClean="0">
                <a:latin typeface="+mn-lt"/>
                <a:ea typeface="Calibri"/>
                <a:sym typeface="Calibri"/>
              </a:rPr>
              <a:t>Introduction </a:t>
            </a:r>
            <a:r>
              <a:rPr lang="en-US" b="1" dirty="0">
                <a:latin typeface="+mn-lt"/>
                <a:ea typeface="Calibri"/>
                <a:sym typeface="Calibri"/>
              </a:rPr>
              <a:t>to </a:t>
            </a:r>
            <a:r>
              <a:rPr lang="en-US" b="1" dirty="0" smtClean="0">
                <a:latin typeface="+mn-lt"/>
                <a:ea typeface="Calibri"/>
                <a:sym typeface="Calibri"/>
              </a:rPr>
              <a:t>RIs</a:t>
            </a:r>
            <a:r>
              <a:rPr lang="en-US" dirty="0" smtClean="0">
                <a:latin typeface="+mn-lt"/>
                <a:ea typeface="Calibri"/>
                <a:sym typeface="Calibri"/>
              </a:rPr>
              <a:t> (aimed at those who are ‘dipping their toes’ into RIs)</a:t>
            </a:r>
          </a:p>
          <a:p>
            <a:pPr lvl="0">
              <a:spcBef>
                <a:spcPts val="0"/>
              </a:spcBef>
              <a:buSzPct val="25000"/>
            </a:pPr>
            <a:r>
              <a:rPr lang="en-US" b="1" dirty="0" smtClean="0">
                <a:latin typeface="+mn-lt"/>
                <a:ea typeface="Calibri"/>
                <a:sym typeface="Calibri"/>
              </a:rPr>
              <a:t>Management </a:t>
            </a:r>
            <a:r>
              <a:rPr lang="en-US" b="1" dirty="0">
                <a:latin typeface="+mn-lt"/>
                <a:ea typeface="Calibri"/>
                <a:sym typeface="Calibri"/>
              </a:rPr>
              <a:t>Challenges in </a:t>
            </a:r>
            <a:r>
              <a:rPr lang="en-US" b="1" dirty="0" smtClean="0">
                <a:latin typeface="+mn-lt"/>
                <a:ea typeface="Calibri"/>
                <a:sym typeface="Calibri"/>
              </a:rPr>
              <a:t>RIs</a:t>
            </a:r>
            <a:r>
              <a:rPr lang="en-US" dirty="0" smtClean="0">
                <a:latin typeface="+mn-lt"/>
                <a:ea typeface="Calibri"/>
                <a:sym typeface="Calibri"/>
              </a:rPr>
              <a:t> (aimed at those who are planning to begin an RI project, or are currently engaged in one, esp. cultural heritage institutions perspective)</a:t>
            </a:r>
          </a:p>
          <a:p>
            <a:pPr lvl="0">
              <a:spcBef>
                <a:spcPts val="0"/>
              </a:spcBef>
              <a:buSzPct val="25000"/>
            </a:pPr>
            <a:r>
              <a:rPr lang="en-US" b="1" dirty="0" smtClean="0">
                <a:latin typeface="+mn-lt"/>
                <a:ea typeface="Calibri"/>
                <a:sym typeface="Calibri"/>
              </a:rPr>
              <a:t>Collaborations </a:t>
            </a:r>
            <a:r>
              <a:rPr lang="en-US" b="1" dirty="0">
                <a:latin typeface="+mn-lt"/>
                <a:ea typeface="Calibri"/>
                <a:sym typeface="Calibri"/>
              </a:rPr>
              <a:t>within RIs</a:t>
            </a:r>
            <a:r>
              <a:rPr lang="en-US" dirty="0">
                <a:latin typeface="+mn-lt"/>
                <a:ea typeface="Calibri"/>
                <a:sym typeface="Calibri"/>
              </a:rPr>
              <a:t> (aimed at those who manage an RI </a:t>
            </a:r>
            <a:r>
              <a:rPr lang="en-US" dirty="0" smtClean="0">
                <a:latin typeface="+mn-lt"/>
                <a:ea typeface="Calibri"/>
                <a:sym typeface="Calibri"/>
              </a:rPr>
              <a:t>and </a:t>
            </a:r>
            <a:r>
              <a:rPr lang="en-US" dirty="0">
                <a:latin typeface="+mn-lt"/>
                <a:ea typeface="Calibri"/>
                <a:sym typeface="Calibri"/>
              </a:rPr>
              <a:t>are </a:t>
            </a:r>
            <a:r>
              <a:rPr lang="en-US" dirty="0" smtClean="0">
                <a:latin typeface="+mn-lt"/>
                <a:ea typeface="Calibri"/>
                <a:sym typeface="Calibri"/>
              </a:rPr>
              <a:t>seeking </a:t>
            </a:r>
            <a:r>
              <a:rPr lang="en-US" dirty="0">
                <a:latin typeface="+mn-lt"/>
                <a:ea typeface="Calibri"/>
                <a:sym typeface="Calibri"/>
              </a:rPr>
              <a:t>to expand or develop it further</a:t>
            </a:r>
            <a:r>
              <a:rPr lang="en-US" dirty="0" smtClean="0">
                <a:latin typeface="+mn-lt"/>
                <a:ea typeface="Calibri"/>
                <a:sym typeface="Calibri"/>
              </a:rPr>
              <a:t>)</a:t>
            </a:r>
          </a:p>
          <a:p>
            <a:pPr lvl="0">
              <a:spcBef>
                <a:spcPts val="0"/>
              </a:spcBef>
              <a:buSzPct val="25000"/>
            </a:pPr>
            <a:r>
              <a:rPr lang="en-US" b="1" dirty="0" smtClean="0">
                <a:latin typeface="+mn-lt"/>
                <a:ea typeface="Calibri"/>
                <a:sym typeface="Calibri"/>
              </a:rPr>
              <a:t>Open Up your Research and Data</a:t>
            </a:r>
            <a:r>
              <a:rPr lang="en-US" dirty="0" smtClean="0">
                <a:latin typeface="+mn-lt"/>
                <a:ea typeface="Calibri"/>
                <a:sym typeface="Calibri"/>
              </a:rPr>
              <a:t> (aimed at intermediate level, esp. </a:t>
            </a:r>
            <a:br>
              <a:rPr lang="en-US" dirty="0" smtClean="0">
                <a:latin typeface="+mn-lt"/>
                <a:ea typeface="Calibri"/>
                <a:sym typeface="Calibri"/>
              </a:rPr>
            </a:br>
            <a:r>
              <a:rPr lang="en-US" dirty="0" smtClean="0">
                <a:latin typeface="+mn-lt"/>
                <a:ea typeface="Calibri"/>
                <a:sym typeface="Calibri"/>
              </a:rPr>
              <a:t>researchers)</a:t>
            </a:r>
          </a:p>
          <a:p>
            <a:pPr>
              <a:spcBef>
                <a:spcPts val="0"/>
              </a:spcBef>
              <a:buSzPct val="25000"/>
            </a:pPr>
            <a:r>
              <a:rPr lang="en-US" dirty="0">
                <a:latin typeface="+mn-lt"/>
                <a:hlinkClick r:id="rId3"/>
              </a:rPr>
              <a:t>http://training.parthenos-project.eu/training-modules/</a:t>
            </a:r>
            <a:endParaRPr lang="en-US" dirty="0">
              <a:latin typeface="+mn-lt"/>
            </a:endParaRPr>
          </a:p>
          <a:p>
            <a:pPr lvl="0">
              <a:spcBef>
                <a:spcPts val="0"/>
              </a:spcBef>
              <a:buSzPct val="25000"/>
            </a:pPr>
            <a:endParaRPr lang="en-US" dirty="0" smtClean="0">
              <a:latin typeface="+mn-lt"/>
              <a:ea typeface="Calibri"/>
              <a:sym typeface="Calibri"/>
            </a:endParaRPr>
          </a:p>
          <a:p>
            <a:pPr marL="342900" lvl="0" indent="-342900">
              <a:spcBef>
                <a:spcPts val="0"/>
              </a:spcBef>
              <a:buSzPct val="25000"/>
              <a:buFontTx/>
              <a:buChar char="-"/>
            </a:pPr>
            <a:endParaRPr lang="en-US" dirty="0" smtClean="0">
              <a:latin typeface="+mn-lt"/>
              <a:ea typeface="Calibri"/>
              <a:sym typeface="Calibri"/>
            </a:endParaRPr>
          </a:p>
          <a:p>
            <a:pPr lvl="0">
              <a:spcBef>
                <a:spcPts val="0"/>
              </a:spcBef>
              <a:buSzPct val="25000"/>
            </a:pPr>
            <a:endParaRPr lang="en-US" b="1" dirty="0" smtClean="0">
              <a:latin typeface="+mn-lt"/>
            </a:endParaRPr>
          </a:p>
        </p:txBody>
      </p:sp>
      <p:pic>
        <p:nvPicPr>
          <p:cNvPr id="2" name="Afbeelding 1" descr="Screen Shot 2017-07-12 at 21.02.46.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344" y="5225244"/>
            <a:ext cx="1470392" cy="1632756"/>
          </a:xfrm>
          <a:prstGeom prst="rect">
            <a:avLst/>
          </a:prstGeom>
        </p:spPr>
      </p:pic>
      <p:pic>
        <p:nvPicPr>
          <p:cNvPr id="3" name="Afbeelding 2" descr="Screen Shot 2017-07-12 at 21.02.5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60817" y="5367503"/>
            <a:ext cx="1205091" cy="1381871"/>
          </a:xfrm>
          <a:prstGeom prst="rect">
            <a:avLst/>
          </a:prstGeom>
        </p:spPr>
      </p:pic>
      <p:pic>
        <p:nvPicPr>
          <p:cNvPr id="4" name="Afbeelding 3" descr="Screen Shot 2017-07-12 at 21.03.17.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89121" y="5300389"/>
            <a:ext cx="1464043" cy="1448984"/>
          </a:xfrm>
          <a:prstGeom prst="rect">
            <a:avLst/>
          </a:prstGeom>
        </p:spPr>
      </p:pic>
      <p:pic>
        <p:nvPicPr>
          <p:cNvPr id="5" name="Picture 4" descr="Screen Shot 2018-05-02 at 09.42.49.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04785" y="5367503"/>
            <a:ext cx="1263635" cy="1381871"/>
          </a:xfrm>
          <a:prstGeom prst="rect">
            <a:avLst/>
          </a:prstGeom>
        </p:spPr>
      </p:pic>
      <p:sp>
        <p:nvSpPr>
          <p:cNvPr id="9" name="Title 1"/>
          <p:cNvSpPr>
            <a:spLocks noGrp="1"/>
          </p:cNvSpPr>
          <p:nvPr>
            <p:ph type="title"/>
          </p:nvPr>
        </p:nvSpPr>
        <p:spPr>
          <a:xfrm>
            <a:off x="457200" y="274638"/>
            <a:ext cx="8229600" cy="1143000"/>
          </a:xfrm>
        </p:spPr>
        <p:txBody>
          <a:bodyPr>
            <a:normAutofit/>
          </a:bodyPr>
          <a:lstStyle/>
          <a:p>
            <a:pPr algn="l"/>
            <a:r>
              <a:rPr lang="en-US" sz="2800" b="1" dirty="0">
                <a:solidFill>
                  <a:schemeClr val="tx1"/>
                </a:solidFill>
                <a:latin typeface="+mj-lt"/>
              </a:rPr>
              <a:t>PARTHENOS Training </a:t>
            </a:r>
            <a:r>
              <a:rPr lang="en-US" sz="2800" b="1" dirty="0" smtClean="0">
                <a:solidFill>
                  <a:schemeClr val="tx1"/>
                </a:solidFill>
                <a:latin typeface="+mj-lt"/>
              </a:rPr>
              <a:t>Suite Modules</a:t>
            </a:r>
            <a:endParaRPr lang="en-US" sz="2800" dirty="0">
              <a:solidFill>
                <a:schemeClr val="tx1"/>
              </a:solidFill>
              <a:latin typeface="+mj-lt"/>
            </a:endParaRPr>
          </a:p>
        </p:txBody>
      </p:sp>
    </p:spTree>
    <p:extLst>
      <p:ext uri="{BB962C8B-B14F-4D97-AF65-F5344CB8AC3E}">
        <p14:creationId xmlns:p14="http://schemas.microsoft.com/office/powerpoint/2010/main" val="27743510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normAutofit fontScale="92500" lnSpcReduction="10000"/>
          </a:bodyPr>
          <a:lstStyle/>
          <a:p>
            <a:pPr marL="342900" indent="-342900">
              <a:buFont typeface="Arial"/>
              <a:buChar char="•"/>
            </a:pPr>
            <a:r>
              <a:rPr lang="en-US" b="1" dirty="0"/>
              <a:t>Structured thematic </a:t>
            </a:r>
            <a:r>
              <a:rPr lang="en-US" b="1" dirty="0" smtClean="0"/>
              <a:t>modules</a:t>
            </a:r>
            <a:r>
              <a:rPr lang="en-US" dirty="0" smtClean="0"/>
              <a:t>: </a:t>
            </a:r>
            <a:br>
              <a:rPr lang="en-US" dirty="0" smtClean="0"/>
            </a:br>
            <a:r>
              <a:rPr lang="en-US" dirty="0" smtClean="0"/>
              <a:t>contain materials </a:t>
            </a:r>
            <a:r>
              <a:rPr lang="en-US" dirty="0"/>
              <a:t>such as website</a:t>
            </a:r>
            <a:br>
              <a:rPr lang="en-US" dirty="0"/>
            </a:br>
            <a:r>
              <a:rPr lang="en-US" dirty="0"/>
              <a:t>texts, training slides, video </a:t>
            </a:r>
            <a:br>
              <a:rPr lang="en-US" dirty="0"/>
            </a:br>
            <a:r>
              <a:rPr lang="en-US" dirty="0"/>
              <a:t>lectures, short movies, further </a:t>
            </a:r>
            <a:r>
              <a:rPr lang="en-US" dirty="0" smtClean="0"/>
              <a:t/>
            </a:r>
            <a:br>
              <a:rPr lang="en-US" dirty="0" smtClean="0"/>
            </a:br>
            <a:r>
              <a:rPr lang="en-US" dirty="0" smtClean="0"/>
              <a:t>reading</a:t>
            </a:r>
            <a:r>
              <a:rPr lang="en-US" dirty="0"/>
              <a:t>, illustrations/cartoons, one </a:t>
            </a:r>
            <a:br>
              <a:rPr lang="en-US" dirty="0"/>
            </a:br>
            <a:r>
              <a:rPr lang="en-US" dirty="0"/>
              <a:t>suggested course outline, </a:t>
            </a:r>
            <a:br>
              <a:rPr lang="en-US" dirty="0"/>
            </a:br>
            <a:r>
              <a:rPr lang="en-US" dirty="0"/>
              <a:t>brochures and printed materials, </a:t>
            </a:r>
            <a:br>
              <a:rPr lang="en-US" dirty="0"/>
            </a:br>
            <a:r>
              <a:rPr lang="en-US" dirty="0"/>
              <a:t>e-mail contact for feedback</a:t>
            </a:r>
          </a:p>
          <a:p>
            <a:pPr marL="342900" indent="-342900">
              <a:buFont typeface="Arial"/>
              <a:buChar char="•"/>
            </a:pPr>
            <a:r>
              <a:rPr lang="en-US" dirty="0" smtClean="0"/>
              <a:t>To </a:t>
            </a:r>
            <a:r>
              <a:rPr lang="en-US" dirty="0"/>
              <a:t>be used as </a:t>
            </a:r>
            <a:r>
              <a:rPr lang="en-US" b="1" dirty="0"/>
              <a:t>Trainers material </a:t>
            </a:r>
            <a:r>
              <a:rPr lang="en-US" dirty="0"/>
              <a:t/>
            </a:r>
            <a:br>
              <a:rPr lang="en-US" dirty="0"/>
            </a:br>
            <a:r>
              <a:rPr lang="en-US" dirty="0"/>
              <a:t>and for </a:t>
            </a:r>
            <a:r>
              <a:rPr lang="en-US" b="1" dirty="0"/>
              <a:t>Self-Study</a:t>
            </a:r>
          </a:p>
          <a:p>
            <a:endParaRPr lang="en-US" dirty="0"/>
          </a:p>
        </p:txBody>
      </p:sp>
      <p:sp>
        <p:nvSpPr>
          <p:cNvPr id="4" name="Slide Number Placeholder 3"/>
          <p:cNvSpPr>
            <a:spLocks noGrp="1"/>
          </p:cNvSpPr>
          <p:nvPr>
            <p:ph type="sldNum" idx="12"/>
          </p:nvPr>
        </p:nvSpPr>
        <p:spPr/>
        <p:txBody>
          <a:bodyPr/>
          <a:lstStyle/>
          <a:p>
            <a:pPr marL="0" marR="0" lvl="0" indent="0" algn="ctr" rtl="0">
              <a:lnSpc>
                <a:spcPct val="100000"/>
              </a:lnSpc>
              <a:spcBef>
                <a:spcPts val="0"/>
              </a:spcBef>
              <a:spcAft>
                <a:spcPts val="0"/>
              </a:spcAft>
              <a:buClr>
                <a:schemeClr val="lt1"/>
              </a:buClr>
              <a:buSzPct val="25000"/>
              <a:buFont typeface="Raleway"/>
              <a:buNone/>
            </a:pPr>
            <a:fld id="{00000000-1234-1234-1234-123412341234}" type="slidenum">
              <a:rPr lang="en-US" sz="1200" b="0" i="0" u="none" strike="noStrike" cap="none" smtClean="0">
                <a:solidFill>
                  <a:schemeClr val="lt1"/>
                </a:solidFill>
                <a:latin typeface="Raleway"/>
                <a:ea typeface="Raleway"/>
                <a:cs typeface="Raleway"/>
                <a:sym typeface="Raleway"/>
              </a:rPr>
              <a:t>18</a:t>
            </a:fld>
            <a:endParaRPr lang="en-US" sz="1200" b="0" i="0" u="none" strike="noStrike" cap="none">
              <a:solidFill>
                <a:schemeClr val="lt1"/>
              </a:solidFill>
              <a:latin typeface="Raleway"/>
              <a:ea typeface="Raleway"/>
              <a:cs typeface="Raleway"/>
              <a:sym typeface="Raleway"/>
            </a:endParaRPr>
          </a:p>
        </p:txBody>
      </p:sp>
      <p:sp>
        <p:nvSpPr>
          <p:cNvPr id="5" name="Title 1"/>
          <p:cNvSpPr>
            <a:spLocks noGrp="1"/>
          </p:cNvSpPr>
          <p:nvPr>
            <p:ph type="title"/>
          </p:nvPr>
        </p:nvSpPr>
        <p:spPr>
          <a:xfrm>
            <a:off x="457200" y="274638"/>
            <a:ext cx="8229600" cy="1143000"/>
          </a:xfrm>
        </p:spPr>
        <p:txBody>
          <a:bodyPr>
            <a:normAutofit/>
          </a:bodyPr>
          <a:lstStyle/>
          <a:p>
            <a:pPr algn="l"/>
            <a:r>
              <a:rPr lang="en-US" sz="2800" b="1" dirty="0">
                <a:solidFill>
                  <a:schemeClr val="tx1"/>
                </a:solidFill>
                <a:latin typeface="+mj-lt"/>
              </a:rPr>
              <a:t>PARTHENOS Training </a:t>
            </a:r>
            <a:r>
              <a:rPr lang="en-US" sz="2800" b="1" dirty="0" smtClean="0">
                <a:solidFill>
                  <a:schemeClr val="tx1"/>
                </a:solidFill>
                <a:latin typeface="+mj-lt"/>
              </a:rPr>
              <a:t>Suite Modules</a:t>
            </a:r>
            <a:endParaRPr lang="en-US" sz="2800" dirty="0">
              <a:solidFill>
                <a:schemeClr val="tx1"/>
              </a:solidFill>
              <a:latin typeface="+mj-lt"/>
            </a:endParaRPr>
          </a:p>
        </p:txBody>
      </p:sp>
      <p:pic>
        <p:nvPicPr>
          <p:cNvPr id="6" name="Afbeelding 3" descr="Screen Shot 2017-07-12 at 20.48.2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6779" y="1693468"/>
            <a:ext cx="4517223" cy="3731197"/>
          </a:xfrm>
          <a:prstGeom prst="rect">
            <a:avLst/>
          </a:prstGeom>
        </p:spPr>
      </p:pic>
    </p:spTree>
    <p:extLst>
      <p:ext uri="{BB962C8B-B14F-4D97-AF65-F5344CB8AC3E}">
        <p14:creationId xmlns:p14="http://schemas.microsoft.com/office/powerpoint/2010/main" val="11496165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dirty="0" smtClean="0"/>
              <a:t>Research Data Management in the PARTHENOS Training Suite</a:t>
            </a:r>
            <a:endParaRPr lang="en-US" b="1" dirty="0"/>
          </a:p>
        </p:txBody>
      </p:sp>
      <p:sp>
        <p:nvSpPr>
          <p:cNvPr id="3" name="Content Placeholder 2"/>
          <p:cNvSpPr>
            <a:spLocks noGrp="1"/>
          </p:cNvSpPr>
          <p:nvPr>
            <p:ph idx="1"/>
          </p:nvPr>
        </p:nvSpPr>
        <p:spPr/>
        <p:txBody>
          <a:bodyPr>
            <a:normAutofit fontScale="70000" lnSpcReduction="20000"/>
          </a:bodyPr>
          <a:lstStyle/>
          <a:p>
            <a:pPr marL="0" indent="0">
              <a:buNone/>
            </a:pPr>
            <a:r>
              <a:rPr lang="en-US" b="1" dirty="0"/>
              <a:t>Module </a:t>
            </a:r>
            <a:r>
              <a:rPr lang="en-US" b="1" dirty="0" smtClean="0"/>
              <a:t>“Introduction </a:t>
            </a:r>
            <a:r>
              <a:rPr lang="en-US" b="1" dirty="0"/>
              <a:t>to Research </a:t>
            </a:r>
            <a:r>
              <a:rPr lang="en-US" b="1" dirty="0" smtClean="0"/>
              <a:t>Infrastructures” </a:t>
            </a:r>
            <a:endParaRPr lang="en-US" b="1" dirty="0"/>
          </a:p>
          <a:p>
            <a:pPr marL="0" indent="0">
              <a:buNone/>
            </a:pPr>
            <a:r>
              <a:rPr lang="en-US" dirty="0"/>
              <a:t>- </a:t>
            </a:r>
            <a:r>
              <a:rPr lang="en-US" dirty="0" smtClean="0"/>
              <a:t>Beginners</a:t>
            </a:r>
            <a:r>
              <a:rPr lang="en-US" dirty="0"/>
              <a:t>’ level</a:t>
            </a:r>
          </a:p>
          <a:p>
            <a:pPr marL="0" indent="0">
              <a:buNone/>
            </a:pPr>
            <a:r>
              <a:rPr lang="en-US" dirty="0" smtClean="0"/>
              <a:t>- Main </a:t>
            </a:r>
            <a:r>
              <a:rPr lang="en-US" dirty="0"/>
              <a:t>purpose: essential concepts underpinning </a:t>
            </a:r>
            <a:r>
              <a:rPr lang="en-US" dirty="0" smtClean="0"/>
              <a:t/>
            </a:r>
            <a:br>
              <a:rPr lang="en-US" dirty="0" smtClean="0"/>
            </a:br>
            <a:r>
              <a:rPr lang="en-US" dirty="0" smtClean="0"/>
              <a:t>a </a:t>
            </a:r>
            <a:r>
              <a:rPr lang="en-US" dirty="0"/>
              <a:t>Research </a:t>
            </a:r>
            <a:r>
              <a:rPr lang="en-US" dirty="0" smtClean="0"/>
              <a:t>Infrastructure</a:t>
            </a:r>
          </a:p>
          <a:p>
            <a:pPr>
              <a:buFontTx/>
              <a:buChar char="-"/>
            </a:pPr>
            <a:endParaRPr lang="en-US" dirty="0"/>
          </a:p>
          <a:p>
            <a:pPr marL="0" indent="0">
              <a:buNone/>
            </a:pPr>
            <a:r>
              <a:rPr lang="en-US" b="1" dirty="0"/>
              <a:t>RDM topics: </a:t>
            </a:r>
          </a:p>
          <a:p>
            <a:pPr marL="0" indent="0">
              <a:buNone/>
            </a:pPr>
            <a:r>
              <a:rPr lang="en-US" b="1" dirty="0" smtClean="0"/>
              <a:t>Interoperability:</a:t>
            </a:r>
            <a:r>
              <a:rPr lang="en-US" dirty="0" smtClean="0"/>
              <a:t> e.g. What </a:t>
            </a:r>
            <a:r>
              <a:rPr lang="en-US" dirty="0"/>
              <a:t>is Data?, What is Metadata?, What are Standards? What Are Knowledge Representation Systems and 'Ontologies'?</a:t>
            </a:r>
          </a:p>
          <a:p>
            <a:pPr marL="0" indent="0">
              <a:buNone/>
            </a:pPr>
            <a:r>
              <a:rPr lang="en-US" b="1" dirty="0" smtClean="0"/>
              <a:t>Sustainability:</a:t>
            </a:r>
            <a:r>
              <a:rPr lang="en-US" dirty="0" smtClean="0"/>
              <a:t> e.g. Data Lifecycle </a:t>
            </a:r>
            <a:r>
              <a:rPr lang="en-US" dirty="0"/>
              <a:t>and </a:t>
            </a:r>
            <a:r>
              <a:rPr lang="en-US" dirty="0" err="1" smtClean="0"/>
              <a:t>Curation</a:t>
            </a:r>
            <a:r>
              <a:rPr lang="en-US" dirty="0"/>
              <a:t>, Persistent Identifiers</a:t>
            </a:r>
            <a:r>
              <a:rPr lang="en-US" dirty="0" smtClean="0"/>
              <a:t>, Intellectual </a:t>
            </a:r>
            <a:r>
              <a:rPr lang="en-US" dirty="0"/>
              <a:t>Property Rights and Licensing</a:t>
            </a:r>
          </a:p>
          <a:p>
            <a:pPr marL="0" indent="0">
              <a:buNone/>
            </a:pPr>
            <a:r>
              <a:rPr lang="en-US" b="1" dirty="0"/>
              <a:t>Methods and tools </a:t>
            </a:r>
            <a:endParaRPr lang="en-US" b="1" dirty="0" smtClean="0"/>
          </a:p>
          <a:p>
            <a:pPr marL="0" indent="0">
              <a:buNone/>
            </a:pPr>
            <a:endParaRPr lang="en-US" b="1" dirty="0" smtClean="0"/>
          </a:p>
          <a:p>
            <a:pPr>
              <a:buFont typeface="Wingdings" charset="2"/>
              <a:buChar char="Ø"/>
            </a:pPr>
            <a:r>
              <a:rPr lang="en-US" dirty="0" smtClean="0">
                <a:hlinkClick r:id="rId3"/>
              </a:rPr>
              <a:t>http</a:t>
            </a:r>
            <a:r>
              <a:rPr lang="en-US" dirty="0">
                <a:hlinkClick r:id="rId3"/>
              </a:rPr>
              <a:t>://training.parthenos-project.eu/sample-page/intro-to-ri</a:t>
            </a:r>
            <a:r>
              <a:rPr lang="en-US" dirty="0" smtClean="0">
                <a:hlinkClick r:id="rId3"/>
              </a:rPr>
              <a:t>/</a:t>
            </a:r>
            <a:r>
              <a:rPr lang="en-US" dirty="0" smtClean="0"/>
              <a:t> </a:t>
            </a: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70FA6FE6-D75F-2943-8BC6-A14FE74580EA}" type="slidenum">
              <a:rPr lang="en-US" smtClean="0"/>
              <a:t>19</a:t>
            </a:fld>
            <a:endParaRPr lang="en-US"/>
          </a:p>
        </p:txBody>
      </p:sp>
      <p:pic>
        <p:nvPicPr>
          <p:cNvPr id="5" name="Afbeelding 1" descr="Screen Shot 2017-07-12 at 21.02.46.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05725" y="1018215"/>
            <a:ext cx="1788611" cy="1632756"/>
          </a:xfrm>
          <a:prstGeom prst="rect">
            <a:avLst/>
          </a:prstGeom>
        </p:spPr>
      </p:pic>
    </p:spTree>
    <p:extLst>
      <p:ext uri="{BB962C8B-B14F-4D97-AF65-F5344CB8AC3E}">
        <p14:creationId xmlns:p14="http://schemas.microsoft.com/office/powerpoint/2010/main" val="586730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Number Placeholder 1"/>
          <p:cNvSpPr>
            <a:spLocks noGrp="1"/>
          </p:cNvSpPr>
          <p:nvPr>
            <p:ph type="sldNum" sz="quarter" idx="4294967295"/>
          </p:nvPr>
        </p:nvSpPr>
        <p:spPr bwMode="auto">
          <a:xfrm>
            <a:off x="8440975" y="6223003"/>
            <a:ext cx="273844" cy="366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859EB091-F66D-B046-8AA2-FEBCA6DCB1EE}" type="slidenum">
              <a:rPr lang="en-US">
                <a:solidFill>
                  <a:prstClr val="white"/>
                </a:solidFill>
                <a:latin typeface="Raleway" charset="0"/>
              </a:rPr>
              <a:pPr fontAlgn="base">
                <a:spcBef>
                  <a:spcPct val="0"/>
                </a:spcBef>
                <a:spcAft>
                  <a:spcPct val="0"/>
                </a:spcAft>
              </a:pPr>
              <a:t>2</a:t>
            </a:fld>
            <a:endParaRPr lang="en-US" dirty="0">
              <a:solidFill>
                <a:prstClr val="white"/>
              </a:solidFill>
              <a:latin typeface="Raleway" charset="0"/>
            </a:endParaRPr>
          </a:p>
        </p:txBody>
      </p:sp>
      <p:sp>
        <p:nvSpPr>
          <p:cNvPr id="13314" name="Title 2"/>
          <p:cNvSpPr>
            <a:spLocks noGrp="1"/>
          </p:cNvSpPr>
          <p:nvPr>
            <p:ph type="title"/>
          </p:nvPr>
        </p:nvSpPr>
        <p:spPr>
          <a:xfrm>
            <a:off x="457200" y="425451"/>
            <a:ext cx="8229600" cy="393700"/>
          </a:xfrm>
        </p:spPr>
        <p:txBody>
          <a:bodyPr>
            <a:normAutofit fontScale="90000"/>
          </a:bodyPr>
          <a:lstStyle/>
          <a:p>
            <a:r>
              <a:rPr lang="en-US" dirty="0" smtClean="0">
                <a:latin typeface="Raleway" charset="0"/>
              </a:rPr>
              <a:t>PARTHENOS FACTS</a:t>
            </a:r>
            <a:endParaRPr lang="en-US" dirty="0">
              <a:latin typeface="Raleway" charset="0"/>
            </a:endParaRPr>
          </a:p>
        </p:txBody>
      </p:sp>
      <p:sp>
        <p:nvSpPr>
          <p:cNvPr id="13316" name="Content Placeholder 4"/>
          <p:cNvSpPr>
            <a:spLocks noGrp="1"/>
          </p:cNvSpPr>
          <p:nvPr>
            <p:ph idx="1"/>
          </p:nvPr>
        </p:nvSpPr>
        <p:spPr>
          <a:xfrm>
            <a:off x="672152" y="1173712"/>
            <a:ext cx="4800600" cy="4721183"/>
          </a:xfrm>
        </p:spPr>
        <p:txBody>
          <a:bodyPr>
            <a:noAutofit/>
          </a:bodyPr>
          <a:lstStyle/>
          <a:p>
            <a:pPr marL="285750" indent="-285750">
              <a:lnSpc>
                <a:spcPct val="100000"/>
              </a:lnSpc>
              <a:buFont typeface="Arial" panose="020B0604020202020204" pitchFamily="34" charset="0"/>
              <a:buChar char="•"/>
            </a:pPr>
            <a:r>
              <a:rPr lang="en-GB" sz="2000" dirty="0" smtClean="0">
                <a:solidFill>
                  <a:srgbClr val="000000"/>
                </a:solidFill>
                <a:latin typeface="Raleway" charset="0"/>
              </a:rPr>
              <a:t>PARTHENOS is a Horizon 2020 project (European Commission, 12 million EUR)</a:t>
            </a:r>
          </a:p>
          <a:p>
            <a:pPr marL="285750" indent="-285750">
              <a:lnSpc>
                <a:spcPct val="100000"/>
              </a:lnSpc>
              <a:buFont typeface="Arial" panose="020B0604020202020204" pitchFamily="34" charset="0"/>
              <a:buChar char="•"/>
            </a:pPr>
            <a:r>
              <a:rPr lang="en-GB" sz="2000" dirty="0" smtClean="0">
                <a:solidFill>
                  <a:srgbClr val="000000"/>
                </a:solidFill>
                <a:latin typeface="Raleway" charset="0"/>
              </a:rPr>
              <a:t>Aim: strengthen the cohesion of Heritage related E-research </a:t>
            </a:r>
          </a:p>
          <a:p>
            <a:pPr marL="285750" indent="-285750">
              <a:lnSpc>
                <a:spcPct val="100000"/>
              </a:lnSpc>
              <a:buFont typeface="Arial" panose="020B0604020202020204" pitchFamily="34" charset="0"/>
              <a:buChar char="•"/>
            </a:pPr>
            <a:r>
              <a:rPr lang="en-GB" sz="2000" dirty="0" smtClean="0">
                <a:solidFill>
                  <a:srgbClr val="000000"/>
                </a:solidFill>
                <a:latin typeface="Raleway" charset="0"/>
              </a:rPr>
              <a:t>Running time: 1 May 2015 - 30 April 2019</a:t>
            </a:r>
          </a:p>
          <a:p>
            <a:pPr marL="285750" indent="-285750">
              <a:lnSpc>
                <a:spcPct val="100000"/>
              </a:lnSpc>
              <a:buFont typeface="Arial" panose="020B0604020202020204" pitchFamily="34" charset="0"/>
              <a:buChar char="•"/>
            </a:pPr>
            <a:r>
              <a:rPr lang="en-GB" sz="2000" dirty="0" smtClean="0">
                <a:solidFill>
                  <a:srgbClr val="000000"/>
                </a:solidFill>
                <a:latin typeface="Raleway" charset="0"/>
              </a:rPr>
              <a:t>PARTHENOS has 16 partners from 9 European countries, including the two humanistic research infrastructures CLARIN ERIC and DARIAH ERIC</a:t>
            </a:r>
          </a:p>
          <a:p>
            <a:pPr marL="285750" indent="-285750">
              <a:lnSpc>
                <a:spcPct val="100000"/>
              </a:lnSpc>
              <a:buFont typeface="Arial" panose="020B0604020202020204" pitchFamily="34" charset="0"/>
              <a:buChar char="•"/>
            </a:pPr>
            <a:r>
              <a:rPr lang="en-GB" sz="2000" dirty="0" smtClean="0">
                <a:solidFill>
                  <a:srgbClr val="000000"/>
                </a:solidFill>
                <a:latin typeface="Raleway" charset="0"/>
              </a:rPr>
              <a:t>PARTHENOS Coordinator: PIN </a:t>
            </a:r>
            <a:r>
              <a:rPr lang="en-GB" sz="2000" dirty="0" err="1" smtClean="0">
                <a:solidFill>
                  <a:srgbClr val="000000"/>
                </a:solidFill>
                <a:latin typeface="Raleway" charset="0"/>
              </a:rPr>
              <a:t>Scrl</a:t>
            </a:r>
            <a:r>
              <a:rPr lang="en-GB" sz="2000" dirty="0" smtClean="0">
                <a:solidFill>
                  <a:srgbClr val="000000"/>
                </a:solidFill>
                <a:latin typeface="Raleway" charset="0"/>
              </a:rPr>
              <a:t> - Educational and Scientific Services for the University of Florence, Italy </a:t>
            </a:r>
          </a:p>
          <a:p>
            <a:pPr marL="285750" indent="-285750">
              <a:lnSpc>
                <a:spcPct val="100000"/>
              </a:lnSpc>
              <a:buFont typeface="Arial" panose="020B0604020202020204" pitchFamily="34" charset="0"/>
              <a:buChar char="•"/>
            </a:pPr>
            <a:endParaRPr lang="en-US" sz="2000" dirty="0" smtClean="0">
              <a:solidFill>
                <a:srgbClr val="000000"/>
              </a:solidFill>
              <a:latin typeface="Raleway" charset="0"/>
            </a:endParaRPr>
          </a:p>
          <a:p>
            <a:endParaRPr lang="en-US" sz="1600" dirty="0">
              <a:solidFill>
                <a:srgbClr val="000000"/>
              </a:solidFill>
              <a:latin typeface="Raleway" charset="0"/>
            </a:endParaRPr>
          </a:p>
        </p:txBody>
      </p:sp>
      <p:pic>
        <p:nvPicPr>
          <p:cNvPr id="2" name="Picture 1" descr="Screen Shot 2017-07-10 at 16.56.2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6479" y="1867395"/>
            <a:ext cx="3290324" cy="3478019"/>
          </a:xfrm>
          <a:prstGeom prst="rect">
            <a:avLst/>
          </a:prstGeom>
        </p:spPr>
      </p:pic>
    </p:spTree>
    <p:extLst>
      <p:ext uri="{BB962C8B-B14F-4D97-AF65-F5344CB8AC3E}">
        <p14:creationId xmlns:p14="http://schemas.microsoft.com/office/powerpoint/2010/main" val="3118695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400" b="1" dirty="0"/>
              <a:t>Module </a:t>
            </a:r>
            <a:r>
              <a:rPr lang="en-US" sz="2400" b="1" dirty="0" smtClean="0"/>
              <a:t>“Manage</a:t>
            </a:r>
            <a:r>
              <a:rPr lang="en-US" sz="2400" b="1" dirty="0"/>
              <a:t>, Improve and Open Up Your Research </a:t>
            </a:r>
            <a:r>
              <a:rPr lang="en-US" sz="2400" b="1" dirty="0" smtClean="0"/>
              <a:t>Data”</a:t>
            </a:r>
            <a:endParaRPr lang="en-US" sz="2400" b="1" dirty="0"/>
          </a:p>
          <a:p>
            <a:pPr marL="0" indent="0">
              <a:buNone/>
            </a:pPr>
            <a:r>
              <a:rPr lang="en-US" sz="2400" dirty="0"/>
              <a:t>- Intermediate level </a:t>
            </a:r>
          </a:p>
          <a:p>
            <a:pPr marL="0" indent="0">
              <a:buNone/>
            </a:pPr>
            <a:r>
              <a:rPr lang="en-US" sz="2400" dirty="0"/>
              <a:t>- </a:t>
            </a:r>
            <a:r>
              <a:rPr lang="en-US" sz="2400" dirty="0" smtClean="0"/>
              <a:t>Emerging </a:t>
            </a:r>
            <a:r>
              <a:rPr lang="en-US" sz="2400" dirty="0"/>
              <a:t>trends and best </a:t>
            </a:r>
            <a:r>
              <a:rPr lang="en-US" sz="2400" dirty="0" smtClean="0"/>
              <a:t/>
            </a:r>
            <a:br>
              <a:rPr lang="en-US" sz="2400" dirty="0" smtClean="0"/>
            </a:br>
            <a:r>
              <a:rPr lang="en-US" sz="2400" dirty="0" smtClean="0"/>
              <a:t>practice in Data Management</a:t>
            </a:r>
            <a:r>
              <a:rPr lang="en-US" sz="2400" dirty="0"/>
              <a:t>, </a:t>
            </a:r>
            <a:r>
              <a:rPr lang="en-US" sz="2400" dirty="0" smtClean="0"/>
              <a:t/>
            </a:r>
            <a:br>
              <a:rPr lang="en-US" sz="2400" dirty="0" smtClean="0"/>
            </a:br>
            <a:r>
              <a:rPr lang="en-US" sz="2400" dirty="0" smtClean="0"/>
              <a:t>Quality Assessment</a:t>
            </a:r>
            <a:r>
              <a:rPr lang="en-US" sz="2400" dirty="0"/>
              <a:t>, </a:t>
            </a:r>
            <a:r>
              <a:rPr lang="en-US" sz="2400" dirty="0" smtClean="0"/>
              <a:t>Intellectual Property </a:t>
            </a:r>
            <a:br>
              <a:rPr lang="en-US" sz="2400" dirty="0" smtClean="0"/>
            </a:br>
            <a:r>
              <a:rPr lang="en-US" sz="2400" dirty="0" smtClean="0"/>
              <a:t>Rights </a:t>
            </a:r>
            <a:endParaRPr lang="en-US" sz="2400" dirty="0"/>
          </a:p>
          <a:p>
            <a:pPr marL="0" indent="0">
              <a:buNone/>
            </a:pPr>
            <a:r>
              <a:rPr lang="en-US" sz="2400" dirty="0" smtClean="0"/>
              <a:t>- e.g</a:t>
            </a:r>
            <a:r>
              <a:rPr lang="en-US" sz="2400" dirty="0"/>
              <a:t>. FAIR Principles, Data Management </a:t>
            </a:r>
            <a:r>
              <a:rPr lang="en-US" sz="2400" dirty="0" smtClean="0"/>
              <a:t/>
            </a:r>
            <a:br>
              <a:rPr lang="en-US" sz="2400" dirty="0" smtClean="0"/>
            </a:br>
            <a:r>
              <a:rPr lang="en-US" sz="2400" dirty="0" smtClean="0"/>
              <a:t>Planning, </a:t>
            </a:r>
            <a:r>
              <a:rPr lang="en-US" sz="2400" dirty="0"/>
              <a:t>Open Data, Open Access, Open </a:t>
            </a:r>
            <a:r>
              <a:rPr lang="en-US" sz="2400" dirty="0" smtClean="0"/>
              <a:t>Science, etc.  </a:t>
            </a:r>
          </a:p>
          <a:p>
            <a:pPr marL="0" indent="0">
              <a:buNone/>
            </a:pPr>
            <a:endParaRPr lang="en-US" sz="2400" dirty="0" smtClean="0"/>
          </a:p>
          <a:p>
            <a:pPr>
              <a:buFont typeface="Wingdings" charset="2"/>
              <a:buChar char="Ø"/>
            </a:pPr>
            <a:r>
              <a:rPr lang="en-US" sz="2400" dirty="0">
                <a:hlinkClick r:id="rId3"/>
              </a:rPr>
              <a:t>http://training.parthenos-project.eu/sample-page/manage-improve-and-open-up-your-research-and-data</a:t>
            </a:r>
            <a:r>
              <a:rPr lang="en-US" sz="2400" dirty="0" smtClean="0">
                <a:hlinkClick r:id="rId3"/>
              </a:rPr>
              <a:t>/</a:t>
            </a:r>
            <a:r>
              <a:rPr lang="en-US" sz="2400" dirty="0" smtClean="0"/>
              <a:t> </a:t>
            </a:r>
            <a:endParaRPr lang="en-US" sz="2400" dirty="0"/>
          </a:p>
          <a:p>
            <a:pPr marL="0" indent="0">
              <a:buNone/>
            </a:pPr>
            <a:endParaRPr lang="en-US" dirty="0"/>
          </a:p>
        </p:txBody>
      </p:sp>
      <p:sp>
        <p:nvSpPr>
          <p:cNvPr id="4" name="Slide Number Placeholder 3"/>
          <p:cNvSpPr>
            <a:spLocks noGrp="1"/>
          </p:cNvSpPr>
          <p:nvPr>
            <p:ph type="sldNum" sz="quarter" idx="12"/>
          </p:nvPr>
        </p:nvSpPr>
        <p:spPr/>
        <p:txBody>
          <a:bodyPr/>
          <a:lstStyle/>
          <a:p>
            <a:fld id="{70FA6FE6-D75F-2943-8BC6-A14FE74580EA}" type="slidenum">
              <a:rPr lang="en-US" smtClean="0"/>
              <a:t>20</a:t>
            </a:fld>
            <a:endParaRPr lang="en-US"/>
          </a:p>
        </p:txBody>
      </p:sp>
      <p:sp>
        <p:nvSpPr>
          <p:cNvPr id="5" name="Title 1"/>
          <p:cNvSpPr>
            <a:spLocks noGrp="1"/>
          </p:cNvSpPr>
          <p:nvPr>
            <p:ph type="title"/>
          </p:nvPr>
        </p:nvSpPr>
        <p:spPr>
          <a:xfrm>
            <a:off x="457200" y="274638"/>
            <a:ext cx="8229600" cy="1143000"/>
          </a:xfrm>
        </p:spPr>
        <p:txBody>
          <a:bodyPr>
            <a:normAutofit fontScale="90000"/>
          </a:bodyPr>
          <a:lstStyle/>
          <a:p>
            <a:pPr algn="l"/>
            <a:r>
              <a:rPr lang="en-US" b="1" dirty="0" smtClean="0"/>
              <a:t>Research Data Management in the PARTHENOS Training Suite</a:t>
            </a:r>
            <a:endParaRPr lang="en-US" b="1" dirty="0"/>
          </a:p>
        </p:txBody>
      </p:sp>
      <p:pic>
        <p:nvPicPr>
          <p:cNvPr id="6" name="Picture 5" descr="Screen Shot 2018-04-30 at 15.37.0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7498" y="2143763"/>
            <a:ext cx="3264135" cy="2155414"/>
          </a:xfrm>
          <a:prstGeom prst="rect">
            <a:avLst/>
          </a:prstGeom>
        </p:spPr>
      </p:pic>
    </p:spTree>
    <p:extLst>
      <p:ext uri="{BB962C8B-B14F-4D97-AF65-F5344CB8AC3E}">
        <p14:creationId xmlns:p14="http://schemas.microsoft.com/office/powerpoint/2010/main" val="2730145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2"/>
            <a:ext cx="8229600" cy="5121275"/>
          </a:xfrm>
        </p:spPr>
        <p:txBody>
          <a:bodyPr>
            <a:normAutofit lnSpcReduction="10000"/>
          </a:bodyPr>
          <a:lstStyle/>
          <a:p>
            <a:pPr marL="0" indent="0">
              <a:buNone/>
            </a:pPr>
            <a:r>
              <a:rPr lang="en-US" sz="2200" b="1" dirty="0" smtClean="0"/>
              <a:t>Webinar</a:t>
            </a:r>
            <a:r>
              <a:rPr lang="en-US" sz="2200" b="1" dirty="0"/>
              <a:t>: “How to work together successfully with </a:t>
            </a:r>
            <a:r>
              <a:rPr lang="en-US" sz="2200" b="1" dirty="0" err="1"/>
              <a:t>eHumanities</a:t>
            </a:r>
            <a:r>
              <a:rPr lang="en-US" sz="2200" b="1" dirty="0"/>
              <a:t> and </a:t>
            </a:r>
            <a:r>
              <a:rPr lang="en-US" sz="2200" b="1" dirty="0" err="1"/>
              <a:t>eHeritage</a:t>
            </a:r>
            <a:r>
              <a:rPr lang="en-US" sz="2200" b="1" dirty="0"/>
              <a:t> research infrastructures: The Devil is in the Details”</a:t>
            </a:r>
            <a:br>
              <a:rPr lang="en-US" sz="2200" b="1" dirty="0"/>
            </a:br>
            <a:r>
              <a:rPr lang="en-US" sz="2200" dirty="0" smtClean="0"/>
              <a:t>Trainers: Marie </a:t>
            </a:r>
            <a:r>
              <a:rPr lang="en-US" sz="2200" dirty="0" err="1"/>
              <a:t>Puren</a:t>
            </a:r>
            <a:r>
              <a:rPr lang="en-US" sz="2200" dirty="0"/>
              <a:t> (</a:t>
            </a:r>
            <a:r>
              <a:rPr lang="en-US" sz="2200" dirty="0" err="1"/>
              <a:t>Inria</a:t>
            </a:r>
            <a:r>
              <a:rPr lang="en-US" sz="2200" dirty="0"/>
              <a:t>) and Klaus </a:t>
            </a:r>
            <a:r>
              <a:rPr lang="en-US" sz="2200" dirty="0" err="1"/>
              <a:t>Illmayer</a:t>
            </a:r>
            <a:r>
              <a:rPr lang="en-US" sz="2200" dirty="0"/>
              <a:t> (OEAW) </a:t>
            </a:r>
          </a:p>
          <a:p>
            <a:pPr marL="0" indent="0">
              <a:buNone/>
            </a:pPr>
            <a:r>
              <a:rPr lang="en-US" sz="2200" dirty="0" smtClean="0"/>
              <a:t>- Beginners’ to intermediate level</a:t>
            </a:r>
          </a:p>
          <a:p>
            <a:pPr marL="0" indent="0">
              <a:buNone/>
            </a:pPr>
            <a:r>
              <a:rPr lang="en-US" sz="2200" dirty="0" smtClean="0"/>
              <a:t>- Research </a:t>
            </a:r>
            <a:r>
              <a:rPr lang="en-US" sz="2200" dirty="0"/>
              <a:t>lifecycle </a:t>
            </a:r>
            <a:r>
              <a:rPr lang="en-US" sz="2200" dirty="0" smtClean="0"/>
              <a:t/>
            </a:r>
            <a:br>
              <a:rPr lang="en-US" sz="2200" dirty="0" smtClean="0"/>
            </a:br>
            <a:r>
              <a:rPr lang="en-US" sz="2200" dirty="0" smtClean="0"/>
              <a:t>“</a:t>
            </a:r>
            <a:r>
              <a:rPr lang="en-US" sz="2200" dirty="0"/>
              <a:t>Plan Research Project” </a:t>
            </a:r>
          </a:p>
          <a:p>
            <a:pPr marL="0" indent="0">
              <a:buNone/>
            </a:pPr>
            <a:r>
              <a:rPr lang="en-US" sz="2200" dirty="0" smtClean="0"/>
              <a:t>- FAIR </a:t>
            </a:r>
            <a:r>
              <a:rPr lang="en-US" sz="2200" dirty="0"/>
              <a:t>Principles </a:t>
            </a:r>
          </a:p>
          <a:p>
            <a:pPr marL="0" indent="0">
              <a:buNone/>
            </a:pPr>
            <a:r>
              <a:rPr lang="en-US" sz="2200" dirty="0" smtClean="0"/>
              <a:t>- Standards (PARTHENOS </a:t>
            </a:r>
            <a:br>
              <a:rPr lang="en-US" sz="2200" dirty="0" smtClean="0"/>
            </a:br>
            <a:r>
              <a:rPr lang="en-US" sz="2200" dirty="0" smtClean="0"/>
              <a:t>Standardization Survival </a:t>
            </a:r>
            <a:br>
              <a:rPr lang="en-US" sz="2200" dirty="0" smtClean="0"/>
            </a:br>
            <a:r>
              <a:rPr lang="en-US" sz="2200" dirty="0" smtClean="0"/>
              <a:t>Kit </a:t>
            </a:r>
            <a:r>
              <a:rPr lang="mr-IN" sz="2200" dirty="0" smtClean="0"/>
              <a:t>–</a:t>
            </a:r>
            <a:r>
              <a:rPr lang="en-US" sz="2200" dirty="0" smtClean="0"/>
              <a:t> SSK)</a:t>
            </a:r>
          </a:p>
          <a:p>
            <a:pPr marL="0" indent="0">
              <a:buNone/>
            </a:pPr>
            <a:endParaRPr lang="en-US" sz="2200" dirty="0" smtClean="0"/>
          </a:p>
          <a:p>
            <a:pPr marL="0" indent="0">
              <a:buNone/>
            </a:pPr>
            <a:endParaRPr lang="en-US" sz="2200" dirty="0"/>
          </a:p>
          <a:p>
            <a:pPr>
              <a:buFont typeface="Wingdings" charset="2"/>
              <a:buChar char="Ø"/>
            </a:pPr>
            <a:r>
              <a:rPr lang="en-US" sz="2200" dirty="0">
                <a:hlinkClick r:id="rId3"/>
              </a:rPr>
              <a:t>http://training.parthenos-project.eu/sample-page/ehumanities-eheritage-webinar-series/webinar-work-with-research-infrastructures</a:t>
            </a:r>
            <a:r>
              <a:rPr lang="en-US" sz="2200" dirty="0" smtClean="0">
                <a:hlinkClick r:id="rId3"/>
              </a:rPr>
              <a:t>/</a:t>
            </a:r>
            <a:r>
              <a:rPr lang="en-US" sz="2200" dirty="0" smtClean="0"/>
              <a:t> </a:t>
            </a:r>
            <a:endParaRPr lang="en-US" sz="2200" dirty="0"/>
          </a:p>
          <a:p>
            <a:pPr marL="0" indent="0">
              <a:buNone/>
            </a:pPr>
            <a:endParaRPr lang="en-US" dirty="0"/>
          </a:p>
        </p:txBody>
      </p:sp>
      <p:sp>
        <p:nvSpPr>
          <p:cNvPr id="4" name="Slide Number Placeholder 3"/>
          <p:cNvSpPr>
            <a:spLocks noGrp="1"/>
          </p:cNvSpPr>
          <p:nvPr>
            <p:ph type="sldNum" sz="quarter" idx="12"/>
          </p:nvPr>
        </p:nvSpPr>
        <p:spPr/>
        <p:txBody>
          <a:bodyPr/>
          <a:lstStyle/>
          <a:p>
            <a:fld id="{70FA6FE6-D75F-2943-8BC6-A14FE74580EA}" type="slidenum">
              <a:rPr lang="en-US" smtClean="0"/>
              <a:t>21</a:t>
            </a:fld>
            <a:endParaRPr lang="en-US"/>
          </a:p>
        </p:txBody>
      </p:sp>
      <p:sp>
        <p:nvSpPr>
          <p:cNvPr id="5" name="Title 1"/>
          <p:cNvSpPr>
            <a:spLocks noGrp="1"/>
          </p:cNvSpPr>
          <p:nvPr>
            <p:ph type="title"/>
          </p:nvPr>
        </p:nvSpPr>
        <p:spPr>
          <a:xfrm>
            <a:off x="457200" y="274638"/>
            <a:ext cx="8229600" cy="1143000"/>
          </a:xfrm>
        </p:spPr>
        <p:txBody>
          <a:bodyPr>
            <a:normAutofit fontScale="90000"/>
          </a:bodyPr>
          <a:lstStyle/>
          <a:p>
            <a:pPr algn="l"/>
            <a:r>
              <a:rPr lang="en-US" b="1" dirty="0" smtClean="0"/>
              <a:t>Research Data Management in the PARTHENOS Training Suite</a:t>
            </a:r>
            <a:endParaRPr lang="en-US" b="1" dirty="0"/>
          </a:p>
        </p:txBody>
      </p:sp>
      <p:pic>
        <p:nvPicPr>
          <p:cNvPr id="6" name="Picture 5" descr="Screen Shot 2018-04-30 at 15.45.2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8873" y="2938673"/>
            <a:ext cx="5005043" cy="2805375"/>
          </a:xfrm>
          <a:prstGeom prst="rect">
            <a:avLst/>
          </a:prstGeom>
        </p:spPr>
      </p:pic>
    </p:spTree>
    <p:extLst>
      <p:ext uri="{BB962C8B-B14F-4D97-AF65-F5344CB8AC3E}">
        <p14:creationId xmlns:p14="http://schemas.microsoft.com/office/powerpoint/2010/main" val="37941390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8-04-30 at 15.49.1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2988" y="4087981"/>
            <a:ext cx="6334248" cy="2426354"/>
          </a:xfrm>
          <a:prstGeom prst="rect">
            <a:avLst/>
          </a:prstGeom>
        </p:spPr>
      </p:pic>
      <p:sp>
        <p:nvSpPr>
          <p:cNvPr id="2" name="Title 1"/>
          <p:cNvSpPr>
            <a:spLocks noGrp="1"/>
          </p:cNvSpPr>
          <p:nvPr>
            <p:ph type="title"/>
          </p:nvPr>
        </p:nvSpPr>
        <p:spPr/>
        <p:txBody>
          <a:bodyPr>
            <a:normAutofit/>
          </a:bodyPr>
          <a:lstStyle/>
          <a:p>
            <a:pPr algn="l"/>
            <a:r>
              <a:rPr lang="en-US" b="1" dirty="0"/>
              <a:t>Standardization Survival Kit </a:t>
            </a:r>
            <a:r>
              <a:rPr lang="en-US" b="1" dirty="0" smtClean="0"/>
              <a:t>(SSK)</a:t>
            </a:r>
            <a:endParaRPr lang="en-US" b="1" dirty="0"/>
          </a:p>
        </p:txBody>
      </p:sp>
      <p:sp>
        <p:nvSpPr>
          <p:cNvPr id="3" name="Content Placeholder 2"/>
          <p:cNvSpPr>
            <a:spLocks noGrp="1"/>
          </p:cNvSpPr>
          <p:nvPr>
            <p:ph idx="1"/>
          </p:nvPr>
        </p:nvSpPr>
        <p:spPr>
          <a:xfrm>
            <a:off x="457200" y="1271342"/>
            <a:ext cx="8229600" cy="5450135"/>
          </a:xfrm>
        </p:spPr>
        <p:txBody>
          <a:bodyPr>
            <a:normAutofit fontScale="92500" lnSpcReduction="10000"/>
          </a:bodyPr>
          <a:lstStyle/>
          <a:p>
            <a:r>
              <a:rPr lang="en-US" sz="2200" dirty="0" smtClean="0"/>
              <a:t>Overlay </a:t>
            </a:r>
            <a:r>
              <a:rPr lang="en-US" sz="2200" dirty="0"/>
              <a:t>platform dedicated to promoting a wider use of </a:t>
            </a:r>
            <a:r>
              <a:rPr lang="en-US" sz="2200" b="1" dirty="0"/>
              <a:t>standards</a:t>
            </a:r>
            <a:r>
              <a:rPr lang="en-US" sz="2200" dirty="0"/>
              <a:t> </a:t>
            </a:r>
            <a:r>
              <a:rPr lang="en-US" sz="2200" dirty="0" smtClean="0"/>
              <a:t>(TEI, Dublin Core, etc.) within </a:t>
            </a:r>
            <a:r>
              <a:rPr lang="en-US" sz="2200" dirty="0"/>
              <a:t>the Arts and </a:t>
            </a:r>
            <a:r>
              <a:rPr lang="en-US" sz="2200" dirty="0" smtClean="0"/>
              <a:t>Humanities</a:t>
            </a:r>
          </a:p>
          <a:p>
            <a:r>
              <a:rPr lang="en-US" sz="2200" dirty="0" smtClean="0"/>
              <a:t>Aims:</a:t>
            </a:r>
            <a:endParaRPr lang="en-US" sz="2200" dirty="0"/>
          </a:p>
          <a:p>
            <a:pPr lvl="1"/>
            <a:r>
              <a:rPr lang="en-US" sz="1900" dirty="0"/>
              <a:t>D</a:t>
            </a:r>
            <a:r>
              <a:rPr lang="en-US" sz="1900" dirty="0" smtClean="0"/>
              <a:t>esigned </a:t>
            </a:r>
            <a:r>
              <a:rPr lang="en-US" sz="1900" dirty="0"/>
              <a:t>to support researchers in selecting and using the appropriate standards for their particular disciplines and work flows</a:t>
            </a:r>
          </a:p>
          <a:p>
            <a:pPr lvl="1"/>
            <a:r>
              <a:rPr lang="en-US" sz="1900" dirty="0" smtClean="0"/>
              <a:t>Documentation of existing standards </a:t>
            </a:r>
            <a:r>
              <a:rPr lang="en-US" sz="1900" dirty="0"/>
              <a:t>by providing </a:t>
            </a:r>
            <a:r>
              <a:rPr lang="en-US" sz="1900" dirty="0" smtClean="0"/>
              <a:t>reference </a:t>
            </a:r>
            <a:r>
              <a:rPr lang="en-US" sz="1900" dirty="0"/>
              <a:t>materials</a:t>
            </a:r>
          </a:p>
          <a:p>
            <a:pPr lvl="1"/>
            <a:r>
              <a:rPr lang="en-US" sz="1900" dirty="0" smtClean="0"/>
              <a:t>Foster </a:t>
            </a:r>
            <a:r>
              <a:rPr lang="en-US" sz="1900" dirty="0"/>
              <a:t>the adoption </a:t>
            </a:r>
            <a:r>
              <a:rPr lang="en-US" sz="1900" dirty="0" smtClean="0"/>
              <a:t>of standards</a:t>
            </a:r>
            <a:endParaRPr lang="en-US" sz="1900" dirty="0"/>
          </a:p>
          <a:p>
            <a:pPr lvl="1"/>
            <a:r>
              <a:rPr lang="en-US" sz="1900" dirty="0" smtClean="0"/>
              <a:t>Communication with </a:t>
            </a:r>
            <a:r>
              <a:rPr lang="en-US" sz="1900" dirty="0"/>
              <a:t>research </a:t>
            </a:r>
            <a:r>
              <a:rPr lang="en-US" sz="1900" dirty="0" smtClean="0"/>
              <a:t>communities</a:t>
            </a:r>
          </a:p>
          <a:p>
            <a:endParaRPr lang="en-US" sz="2200" dirty="0"/>
          </a:p>
          <a:p>
            <a:endParaRPr lang="en-US" sz="2200" dirty="0" smtClean="0"/>
          </a:p>
          <a:p>
            <a:endParaRPr lang="en-US" sz="2200" dirty="0" smtClean="0"/>
          </a:p>
          <a:p>
            <a:endParaRPr lang="en-US" sz="2200" dirty="0" smtClean="0"/>
          </a:p>
          <a:p>
            <a:endParaRPr lang="en-US" sz="2200" dirty="0"/>
          </a:p>
          <a:p>
            <a:endParaRPr lang="en-US" sz="2200" dirty="0"/>
          </a:p>
          <a:p>
            <a:endParaRPr lang="en-US" sz="2200" dirty="0"/>
          </a:p>
          <a:p>
            <a:endParaRPr lang="en-US" sz="2200" dirty="0" smtClean="0"/>
          </a:p>
          <a:p>
            <a:pPr>
              <a:buFont typeface="Wingdings" charset="2"/>
              <a:buChar char="Ø"/>
            </a:pPr>
            <a:r>
              <a:rPr lang="en-US" sz="2200" dirty="0">
                <a:hlinkClick r:id="rId4"/>
              </a:rPr>
              <a:t>https://ssk-application.parthenos.d4science.org/ssk/#</a:t>
            </a:r>
            <a:r>
              <a:rPr lang="en-US" sz="2200" dirty="0" smtClean="0">
                <a:hlinkClick r:id="rId4"/>
              </a:rPr>
              <a:t>/</a:t>
            </a:r>
            <a:r>
              <a:rPr lang="en-US" sz="2200" dirty="0" smtClean="0"/>
              <a:t> </a:t>
            </a:r>
            <a:endParaRPr lang="en-US" sz="2200" dirty="0"/>
          </a:p>
          <a:p>
            <a:endParaRPr lang="en-US" dirty="0"/>
          </a:p>
        </p:txBody>
      </p:sp>
      <p:sp>
        <p:nvSpPr>
          <p:cNvPr id="4" name="Slide Number Placeholder 3"/>
          <p:cNvSpPr>
            <a:spLocks noGrp="1"/>
          </p:cNvSpPr>
          <p:nvPr>
            <p:ph type="sldNum" sz="quarter" idx="12"/>
          </p:nvPr>
        </p:nvSpPr>
        <p:spPr/>
        <p:txBody>
          <a:bodyPr/>
          <a:lstStyle/>
          <a:p>
            <a:fld id="{70FA6FE6-D75F-2943-8BC6-A14FE74580EA}" type="slidenum">
              <a:rPr lang="en-US" smtClean="0"/>
              <a:t>22</a:t>
            </a:fld>
            <a:endParaRPr lang="en-US"/>
          </a:p>
        </p:txBody>
      </p:sp>
    </p:spTree>
    <p:extLst>
      <p:ext uri="{BB962C8B-B14F-4D97-AF65-F5344CB8AC3E}">
        <p14:creationId xmlns:p14="http://schemas.microsoft.com/office/powerpoint/2010/main" val="6760143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GB" dirty="0"/>
              <a:t>The PARTHENOS </a:t>
            </a:r>
            <a:r>
              <a:rPr lang="en-GB" cap="none" dirty="0" err="1" smtClean="0"/>
              <a:t>e</a:t>
            </a:r>
            <a:r>
              <a:rPr lang="en-GB" dirty="0" err="1" smtClean="0"/>
              <a:t>Humanities</a:t>
            </a:r>
            <a:r>
              <a:rPr lang="en-GB" dirty="0" smtClean="0"/>
              <a:t> </a:t>
            </a:r>
            <a:r>
              <a:rPr lang="en-GB" dirty="0"/>
              <a:t>and </a:t>
            </a:r>
            <a:r>
              <a:rPr lang="en-GB" cap="none" dirty="0" err="1"/>
              <a:t>e</a:t>
            </a:r>
            <a:r>
              <a:rPr lang="en-GB" dirty="0" err="1"/>
              <a:t>Heritage</a:t>
            </a:r>
            <a:r>
              <a:rPr lang="en-GB" dirty="0"/>
              <a:t> Webinar </a:t>
            </a:r>
            <a:r>
              <a:rPr lang="en-GB" dirty="0" smtClean="0"/>
              <a:t>Series: What’s next? </a:t>
            </a:r>
            <a:endParaRPr lang="en-US" dirty="0"/>
          </a:p>
        </p:txBody>
      </p:sp>
      <p:sp>
        <p:nvSpPr>
          <p:cNvPr id="5" name="Text Placeholder 4"/>
          <p:cNvSpPr>
            <a:spLocks noGrp="1"/>
          </p:cNvSpPr>
          <p:nvPr>
            <p:ph type="body" idx="1"/>
          </p:nvPr>
        </p:nvSpPr>
        <p:spPr/>
        <p:txBody>
          <a:bodyPr>
            <a:normAutofit/>
          </a:bodyPr>
          <a:lstStyle/>
          <a:p>
            <a:r>
              <a:rPr lang="en-US" sz="6000" dirty="0" smtClean="0">
                <a:solidFill>
                  <a:schemeClr val="tx2">
                    <a:lumMod val="60000"/>
                    <a:lumOff val="40000"/>
                  </a:schemeClr>
                </a:solidFill>
              </a:rPr>
              <a:t>05</a:t>
            </a:r>
            <a:endParaRPr lang="en-US" sz="6000" dirty="0">
              <a:solidFill>
                <a:schemeClr val="tx2">
                  <a:lumMod val="60000"/>
                  <a:lumOff val="40000"/>
                </a:schemeClr>
              </a:solidFill>
            </a:endParaRPr>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23</a:t>
            </a:fld>
            <a:endParaRPr lang="en-US"/>
          </a:p>
        </p:txBody>
      </p:sp>
    </p:spTree>
    <p:extLst>
      <p:ext uri="{BB962C8B-B14F-4D97-AF65-F5344CB8AC3E}">
        <p14:creationId xmlns:p14="http://schemas.microsoft.com/office/powerpoint/2010/main" val="41522744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descr="Screen Shot 2018-05-20 at 11.49.3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1200" y="3403600"/>
            <a:ext cx="101600" cy="38100"/>
          </a:xfrm>
          <a:prstGeom prst="rect">
            <a:avLst/>
          </a:prstGeom>
        </p:spPr>
      </p:pic>
      <p:pic>
        <p:nvPicPr>
          <p:cNvPr id="3" name="Afbeelding 2" descr="Screen Shot 2018-06-01 at 12.19.46.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50901"/>
            <a:ext cx="9144000" cy="5132163"/>
          </a:xfrm>
          <a:prstGeom prst="rect">
            <a:avLst/>
          </a:prstGeom>
        </p:spPr>
      </p:pic>
      <p:sp>
        <p:nvSpPr>
          <p:cNvPr id="4" name="Rechthoek 3"/>
          <p:cNvSpPr/>
          <p:nvPr/>
        </p:nvSpPr>
        <p:spPr>
          <a:xfrm>
            <a:off x="269608" y="6010797"/>
            <a:ext cx="8820932" cy="800219"/>
          </a:xfrm>
          <a:prstGeom prst="rect">
            <a:avLst/>
          </a:prstGeom>
        </p:spPr>
        <p:txBody>
          <a:bodyPr wrap="none">
            <a:spAutoFit/>
          </a:bodyPr>
          <a:lstStyle/>
          <a:p>
            <a:r>
              <a:rPr lang="nl-NL" sz="1000" dirty="0" smtClean="0"/>
              <a:t>Picture Screenshot </a:t>
            </a:r>
            <a:r>
              <a:rPr lang="nl-NL" sz="1000" dirty="0" err="1" smtClean="0"/>
              <a:t>Webinar</a:t>
            </a:r>
            <a:r>
              <a:rPr lang="nl-NL" sz="1000" dirty="0" smtClean="0"/>
              <a:t> </a:t>
            </a:r>
            <a:r>
              <a:rPr lang="nl-NL" sz="1000" dirty="0" err="1" smtClean="0"/>
              <a:t>recording</a:t>
            </a:r>
            <a:r>
              <a:rPr lang="nl-NL" sz="1000" dirty="0" smtClean="0"/>
              <a:t>: </a:t>
            </a:r>
            <a:r>
              <a:rPr lang="nl-NL" sz="1000" dirty="0" smtClean="0">
                <a:hlinkClick r:id="rId5"/>
              </a:rPr>
              <a:t>https</a:t>
            </a:r>
            <a:r>
              <a:rPr lang="nl-NL" sz="1000" dirty="0">
                <a:hlinkClick r:id="rId5"/>
              </a:rPr>
              <a:t>://youtu.be/</a:t>
            </a:r>
            <a:r>
              <a:rPr lang="nl-NL" sz="1000" dirty="0" smtClean="0">
                <a:hlinkClick r:id="rId5"/>
              </a:rPr>
              <a:t>mhPoyq19bK0</a:t>
            </a:r>
            <a:r>
              <a:rPr lang="nl-NL" sz="1000" dirty="0" smtClean="0"/>
              <a:t> </a:t>
            </a:r>
            <a:endParaRPr lang="nl-NL" sz="1000" dirty="0"/>
          </a:p>
          <a:p>
            <a:endParaRPr lang="nl-NL" dirty="0" smtClean="0"/>
          </a:p>
          <a:p>
            <a:r>
              <a:rPr lang="nl-NL" dirty="0" smtClean="0"/>
              <a:t>Check the </a:t>
            </a:r>
            <a:r>
              <a:rPr lang="nl-NL" dirty="0">
                <a:hlinkClick r:id="rId6"/>
              </a:rPr>
              <a:t>PARTHENOS </a:t>
            </a:r>
            <a:r>
              <a:rPr lang="nl-NL" dirty="0" err="1">
                <a:hlinkClick r:id="rId6"/>
              </a:rPr>
              <a:t>Youtube</a:t>
            </a:r>
            <a:r>
              <a:rPr lang="nl-NL" dirty="0">
                <a:hlinkClick r:id="rId6"/>
              </a:rPr>
              <a:t> </a:t>
            </a:r>
            <a:r>
              <a:rPr lang="nl-NL" dirty="0" smtClean="0">
                <a:hlinkClick r:id="rId6"/>
              </a:rPr>
              <a:t>Channel</a:t>
            </a:r>
            <a:r>
              <a:rPr lang="nl-NL" dirty="0" smtClean="0"/>
              <a:t> </a:t>
            </a:r>
            <a:r>
              <a:rPr lang="nl-NL" dirty="0" err="1" smtClean="0"/>
              <a:t>for</a:t>
            </a:r>
            <a:r>
              <a:rPr lang="nl-NL" dirty="0" smtClean="0"/>
              <a:t> </a:t>
            </a:r>
            <a:r>
              <a:rPr lang="nl-NL" dirty="0" err="1" smtClean="0"/>
              <a:t>all</a:t>
            </a:r>
            <a:r>
              <a:rPr lang="nl-NL" dirty="0" smtClean="0"/>
              <a:t> </a:t>
            </a:r>
            <a:r>
              <a:rPr lang="nl-NL" dirty="0" err="1" smtClean="0"/>
              <a:t>webinar</a:t>
            </a:r>
            <a:r>
              <a:rPr lang="nl-NL" dirty="0" smtClean="0"/>
              <a:t> </a:t>
            </a:r>
            <a:r>
              <a:rPr lang="nl-NL" dirty="0" err="1" smtClean="0"/>
              <a:t>recordings</a:t>
            </a:r>
            <a:r>
              <a:rPr lang="nl-NL" dirty="0" smtClean="0"/>
              <a:t> (</a:t>
            </a:r>
            <a:r>
              <a:rPr lang="nl-NL" dirty="0" err="1" smtClean="0"/>
              <a:t>any</a:t>
            </a:r>
            <a:r>
              <a:rPr lang="nl-NL" dirty="0" smtClean="0"/>
              <a:t> </a:t>
            </a:r>
            <a:r>
              <a:rPr lang="nl-NL" dirty="0" err="1" smtClean="0"/>
              <a:t>many</a:t>
            </a:r>
            <a:r>
              <a:rPr lang="nl-NL" dirty="0" smtClean="0"/>
              <a:t> more </a:t>
            </a:r>
            <a:r>
              <a:rPr lang="nl-NL" dirty="0" err="1" smtClean="0"/>
              <a:t>videos</a:t>
            </a:r>
            <a:r>
              <a:rPr lang="nl-NL" dirty="0" smtClean="0"/>
              <a:t>!)  </a:t>
            </a:r>
          </a:p>
        </p:txBody>
      </p:sp>
      <p:sp>
        <p:nvSpPr>
          <p:cNvPr id="5" name="Tijdelijke aanduiding voor dianummer 4"/>
          <p:cNvSpPr>
            <a:spLocks noGrp="1"/>
          </p:cNvSpPr>
          <p:nvPr>
            <p:ph type="sldNum" sz="quarter" idx="12"/>
          </p:nvPr>
        </p:nvSpPr>
        <p:spPr/>
        <p:txBody>
          <a:bodyPr/>
          <a:lstStyle/>
          <a:p>
            <a:fld id="{70FA6FE6-D75F-2943-8BC6-A14FE74580EA}" type="slidenum">
              <a:rPr lang="en-US" smtClean="0"/>
              <a:t>24</a:t>
            </a:fld>
            <a:endParaRPr lang="en-US"/>
          </a:p>
        </p:txBody>
      </p:sp>
    </p:spTree>
    <p:extLst>
      <p:ext uri="{BB962C8B-B14F-4D97-AF65-F5344CB8AC3E}">
        <p14:creationId xmlns:p14="http://schemas.microsoft.com/office/powerpoint/2010/main" val="10013547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lgn="l"/>
            <a:r>
              <a:rPr lang="en-US" dirty="0" smtClean="0"/>
              <a:t>Rationale and objectives of the PARTHENOS webinar series</a:t>
            </a:r>
            <a:endParaRPr lang="en-US" dirty="0"/>
          </a:p>
        </p:txBody>
      </p:sp>
      <p:sp>
        <p:nvSpPr>
          <p:cNvPr id="5" name="Content Placeholder 4"/>
          <p:cNvSpPr>
            <a:spLocks noGrp="1"/>
          </p:cNvSpPr>
          <p:nvPr>
            <p:ph idx="1"/>
          </p:nvPr>
        </p:nvSpPr>
        <p:spPr/>
        <p:txBody>
          <a:bodyPr>
            <a:normAutofit/>
          </a:bodyPr>
          <a:lstStyle/>
          <a:p>
            <a:r>
              <a:rPr lang="en-US" dirty="0"/>
              <a:t>M</a:t>
            </a:r>
            <a:r>
              <a:rPr lang="en-US" dirty="0" smtClean="0"/>
              <a:t>ain message: </a:t>
            </a:r>
            <a:r>
              <a:rPr lang="ro-RO" b="1" dirty="0" smtClean="0"/>
              <a:t>Research Infrastructures empower research</a:t>
            </a:r>
            <a:r>
              <a:rPr lang="ro-RO" b="1" dirty="0"/>
              <a:t>(ers)!</a:t>
            </a:r>
            <a:r>
              <a:rPr lang="en-US" dirty="0"/>
              <a:t> </a:t>
            </a:r>
            <a:endParaRPr lang="en-US" dirty="0" smtClean="0"/>
          </a:p>
          <a:p>
            <a:r>
              <a:rPr lang="en-US" dirty="0" smtClean="0"/>
              <a:t>Main target group = </a:t>
            </a:r>
            <a:r>
              <a:rPr lang="en-US" b="1" dirty="0" smtClean="0"/>
              <a:t>Humanities and Cultural Heritage researchers and practitioners</a:t>
            </a:r>
            <a:r>
              <a:rPr lang="en-US" dirty="0" smtClean="0"/>
              <a:t>, </a:t>
            </a:r>
            <a:r>
              <a:rPr lang="en-US" b="1" dirty="0" smtClean="0"/>
              <a:t>beginner/intermediate</a:t>
            </a:r>
            <a:r>
              <a:rPr lang="en-US" dirty="0" smtClean="0"/>
              <a:t> knowledge of research infrastructures</a:t>
            </a:r>
          </a:p>
          <a:p>
            <a:r>
              <a:rPr lang="en-US" dirty="0"/>
              <a:t>E</a:t>
            </a:r>
            <a:r>
              <a:rPr lang="en-US" dirty="0" smtClean="0"/>
              <a:t>ach webinar can be followed </a:t>
            </a:r>
            <a:r>
              <a:rPr lang="en-US" b="1" dirty="0" smtClean="0"/>
              <a:t>independently</a:t>
            </a:r>
            <a:endParaRPr lang="en-US" b="1" dirty="0"/>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25</a:t>
            </a:fld>
            <a:endParaRPr lang="en-US"/>
          </a:p>
        </p:txBody>
      </p:sp>
    </p:spTree>
    <p:extLst>
      <p:ext uri="{BB962C8B-B14F-4D97-AF65-F5344CB8AC3E}">
        <p14:creationId xmlns:p14="http://schemas.microsoft.com/office/powerpoint/2010/main" val="38692925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15726"/>
            <a:ext cx="8229600" cy="4525963"/>
          </a:xfrm>
        </p:spPr>
        <p:txBody>
          <a:bodyPr>
            <a:noAutofit/>
          </a:bodyPr>
          <a:lstStyle/>
          <a:p>
            <a:pPr marL="0" lvl="0" indent="0">
              <a:buNone/>
            </a:pPr>
            <a:r>
              <a:rPr lang="en-US" sz="2800" b="1" dirty="0" smtClean="0"/>
              <a:t>Facilitate independent uptake and reuse by: </a:t>
            </a:r>
          </a:p>
          <a:p>
            <a:pPr lvl="0"/>
            <a:r>
              <a:rPr lang="en-US" sz="2800" dirty="0"/>
              <a:t>P</a:t>
            </a:r>
            <a:r>
              <a:rPr lang="en-US" sz="2800" dirty="0" smtClean="0"/>
              <a:t>roviding a</a:t>
            </a:r>
            <a:r>
              <a:rPr lang="en-US" sz="2800" b="1" dirty="0" smtClean="0"/>
              <a:t> variety of </a:t>
            </a:r>
            <a:r>
              <a:rPr lang="en-US" sz="2800" b="1" dirty="0"/>
              <a:t>materials</a:t>
            </a:r>
            <a:r>
              <a:rPr lang="en-US" sz="2800" dirty="0"/>
              <a:t> (slides, recordings, optimization via additional materials such as Wrap </a:t>
            </a:r>
            <a:r>
              <a:rPr lang="en-US" sz="2800" dirty="0" smtClean="0"/>
              <a:t>Up, etc.) as OER (Open Educational Resources) </a:t>
            </a:r>
            <a:r>
              <a:rPr lang="en-US" sz="2800" baseline="30000" dirty="0" smtClean="0"/>
              <a:t>[1]</a:t>
            </a:r>
            <a:endParaRPr lang="en-US" sz="2800" baseline="30000" dirty="0"/>
          </a:p>
          <a:p>
            <a:pPr lvl="0"/>
            <a:r>
              <a:rPr lang="en-US" sz="2800" dirty="0"/>
              <a:t>P</a:t>
            </a:r>
            <a:r>
              <a:rPr lang="en-US" sz="2800" dirty="0" smtClean="0"/>
              <a:t>ublishing the materials in </a:t>
            </a:r>
            <a:r>
              <a:rPr lang="en-US" sz="2800" b="1" dirty="0" smtClean="0"/>
              <a:t>several </a:t>
            </a:r>
            <a:r>
              <a:rPr lang="en-US" sz="2800" b="1" dirty="0"/>
              <a:t>formats</a:t>
            </a:r>
            <a:r>
              <a:rPr lang="en-US" sz="2800" dirty="0"/>
              <a:t> (</a:t>
            </a:r>
            <a:r>
              <a:rPr lang="en-US" sz="2800" dirty="0" err="1"/>
              <a:t>Powerpoint</a:t>
            </a:r>
            <a:r>
              <a:rPr lang="en-US" sz="2800" dirty="0"/>
              <a:t>, </a:t>
            </a:r>
            <a:r>
              <a:rPr lang="en-US" sz="2800" dirty="0" smtClean="0"/>
              <a:t>PDF, etc.)</a:t>
            </a:r>
            <a:endParaRPr lang="en-US" sz="2800" dirty="0"/>
          </a:p>
          <a:p>
            <a:pPr lvl="0"/>
            <a:r>
              <a:rPr lang="en-US" sz="2800" dirty="0"/>
              <a:t>U</a:t>
            </a:r>
            <a:r>
              <a:rPr lang="en-US" sz="2800" dirty="0" smtClean="0"/>
              <a:t>sing </a:t>
            </a:r>
            <a:r>
              <a:rPr lang="en-US" sz="2800" b="1" dirty="0" smtClean="0"/>
              <a:t>several </a:t>
            </a:r>
            <a:r>
              <a:rPr lang="en-US" sz="2800" b="1" dirty="0"/>
              <a:t>publication channels</a:t>
            </a:r>
            <a:r>
              <a:rPr lang="en-US" sz="2800" dirty="0"/>
              <a:t> </a:t>
            </a:r>
            <a:r>
              <a:rPr lang="en-US" sz="2800" dirty="0" smtClean="0"/>
              <a:t>to improve </a:t>
            </a:r>
            <a:r>
              <a:rPr lang="en-US" sz="2800" dirty="0" err="1" smtClean="0"/>
              <a:t>findability</a:t>
            </a:r>
            <a:r>
              <a:rPr lang="en-US" sz="2800" dirty="0" smtClean="0"/>
              <a:t> (e.g. PARTHENOS Training Suite, </a:t>
            </a:r>
            <a:r>
              <a:rPr lang="en-US" sz="2800" dirty="0" err="1" smtClean="0"/>
              <a:t>Youtube</a:t>
            </a:r>
            <a:r>
              <a:rPr lang="en-US" sz="2800" dirty="0" smtClean="0"/>
              <a:t>, </a:t>
            </a:r>
            <a:r>
              <a:rPr lang="en-US" sz="2800" dirty="0" err="1" smtClean="0"/>
              <a:t>Slideshare</a:t>
            </a:r>
            <a:r>
              <a:rPr lang="en-US" sz="2800" dirty="0" smtClean="0"/>
              <a:t>, HAL, </a:t>
            </a:r>
            <a:r>
              <a:rPr lang="en-US" sz="2800" dirty="0" err="1" smtClean="0"/>
              <a:t>Zenodo</a:t>
            </a:r>
            <a:r>
              <a:rPr lang="en-US" sz="2800" dirty="0" smtClean="0"/>
              <a:t>)</a:t>
            </a:r>
            <a:endParaRPr lang="en-US" sz="2800" dirty="0"/>
          </a:p>
          <a:p>
            <a:r>
              <a:rPr lang="en-US" sz="2800" b="1" dirty="0"/>
              <a:t>P</a:t>
            </a:r>
            <a:r>
              <a:rPr lang="en-US" sz="2800" b="1" dirty="0" smtClean="0"/>
              <a:t>romoting</a:t>
            </a:r>
            <a:r>
              <a:rPr lang="en-US" sz="2800" dirty="0" smtClean="0"/>
              <a:t> the available materials (via social </a:t>
            </a:r>
            <a:r>
              <a:rPr lang="en-US" sz="2800" dirty="0"/>
              <a:t>media, PARTHENOS </a:t>
            </a:r>
            <a:r>
              <a:rPr lang="en-US" sz="2800" dirty="0" smtClean="0"/>
              <a:t>website, etc.) </a:t>
            </a:r>
          </a:p>
          <a:p>
            <a:pPr marL="0" indent="0">
              <a:buNone/>
            </a:pPr>
            <a:r>
              <a:rPr lang="en-US" sz="1000" dirty="0" smtClean="0"/>
              <a:t>[</a:t>
            </a:r>
            <a:r>
              <a:rPr lang="en-US" sz="1000" dirty="0"/>
              <a:t>1</a:t>
            </a:r>
            <a:r>
              <a:rPr lang="en-US" sz="1000" dirty="0" smtClean="0"/>
              <a:t>]  </a:t>
            </a:r>
            <a:r>
              <a:rPr lang="en-US" sz="1000" dirty="0">
                <a:hlinkClick r:id="rId3"/>
              </a:rPr>
              <a:t>http://www.unesco.org/new/en/communication-and-information/access-to-knowledge/open-educational-resources/what-are-open-educational-resources-oers/</a:t>
            </a:r>
            <a:r>
              <a:rPr lang="en-US" sz="1000" dirty="0"/>
              <a:t> (accessed 01.06.2018)</a:t>
            </a:r>
          </a:p>
          <a:p>
            <a:endParaRPr lang="en-US" sz="2800" dirty="0"/>
          </a:p>
        </p:txBody>
      </p:sp>
      <p:sp>
        <p:nvSpPr>
          <p:cNvPr id="5" name="Tijdelijke aanduiding voor dianummer 4"/>
          <p:cNvSpPr>
            <a:spLocks noGrp="1"/>
          </p:cNvSpPr>
          <p:nvPr>
            <p:ph type="sldNum" sz="quarter" idx="12"/>
          </p:nvPr>
        </p:nvSpPr>
        <p:spPr/>
        <p:txBody>
          <a:bodyPr/>
          <a:lstStyle/>
          <a:p>
            <a:fld id="{70FA6FE6-D75F-2943-8BC6-A14FE74580EA}" type="slidenum">
              <a:rPr lang="en-US" smtClean="0"/>
              <a:t>26</a:t>
            </a:fld>
            <a:endParaRPr lang="en-US"/>
          </a:p>
        </p:txBody>
      </p:sp>
    </p:spTree>
    <p:extLst>
      <p:ext uri="{BB962C8B-B14F-4D97-AF65-F5344CB8AC3E}">
        <p14:creationId xmlns:p14="http://schemas.microsoft.com/office/powerpoint/2010/main" val="177347641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 Shot 2018-05-28 at 22.31.19.png"/>
          <p:cNvPicPr>
            <a:picLocks noGrp="1" noChangeAspect="1"/>
          </p:cNvPicPr>
          <p:nvPr>
            <p:ph idx="1"/>
          </p:nvPr>
        </p:nvPicPr>
        <p:blipFill>
          <a:blip r:embed="rId3">
            <a:extLst>
              <a:ext uri="{28A0092B-C50C-407E-A947-70E740481C1C}">
                <a14:useLocalDpi xmlns:a14="http://schemas.microsoft.com/office/drawing/2010/main" val="0"/>
              </a:ext>
            </a:extLst>
          </a:blip>
          <a:srcRect l="-47689" r="-47689"/>
          <a:stretch>
            <a:fillRect/>
          </a:stretch>
        </p:blipFill>
        <p:spPr>
          <a:xfrm>
            <a:off x="457200" y="224144"/>
            <a:ext cx="9826035" cy="5403941"/>
          </a:xfrm>
        </p:spPr>
      </p:pic>
      <p:pic>
        <p:nvPicPr>
          <p:cNvPr id="5" name="Picture 4" descr="Screen Shot 2018-05-28 at 22.31.4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2777" y="4424364"/>
            <a:ext cx="7518177" cy="2107606"/>
          </a:xfrm>
          <a:prstGeom prst="rect">
            <a:avLst/>
          </a:prstGeom>
        </p:spPr>
      </p:pic>
      <p:sp>
        <p:nvSpPr>
          <p:cNvPr id="3" name="Tijdelijke aanduiding voor dianummer 2"/>
          <p:cNvSpPr>
            <a:spLocks noGrp="1"/>
          </p:cNvSpPr>
          <p:nvPr>
            <p:ph type="sldNum" sz="quarter" idx="12"/>
          </p:nvPr>
        </p:nvSpPr>
        <p:spPr/>
        <p:txBody>
          <a:bodyPr/>
          <a:lstStyle/>
          <a:p>
            <a:fld id="{70FA6FE6-D75F-2943-8BC6-A14FE74580EA}" type="slidenum">
              <a:rPr lang="en-US" smtClean="0"/>
              <a:t>27</a:t>
            </a:fld>
            <a:endParaRPr lang="en-US"/>
          </a:p>
        </p:txBody>
      </p:sp>
    </p:spTree>
    <p:extLst>
      <p:ext uri="{BB962C8B-B14F-4D97-AF65-F5344CB8AC3E}">
        <p14:creationId xmlns:p14="http://schemas.microsoft.com/office/powerpoint/2010/main" val="833142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30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51683"/>
            <a:ext cx="8229600" cy="5730181"/>
          </a:xfrm>
        </p:spPr>
        <p:txBody>
          <a:bodyPr>
            <a:noAutofit/>
          </a:bodyPr>
          <a:lstStyle/>
          <a:p>
            <a:pPr marL="0" indent="0">
              <a:lnSpc>
                <a:spcPct val="100000"/>
              </a:lnSpc>
              <a:spcBef>
                <a:spcPts val="0"/>
              </a:spcBef>
              <a:buSzPct val="25000"/>
              <a:buNone/>
            </a:pPr>
            <a:r>
              <a:rPr lang="en-US" sz="2000" b="1" dirty="0" smtClean="0">
                <a:solidFill>
                  <a:srgbClr val="558ED5"/>
                </a:solidFill>
              </a:rPr>
              <a:t>Create Impact with your </a:t>
            </a:r>
            <a:r>
              <a:rPr lang="en-US" sz="2000" b="1" dirty="0" err="1" smtClean="0">
                <a:solidFill>
                  <a:srgbClr val="558ED5"/>
                </a:solidFill>
              </a:rPr>
              <a:t>eHumanities</a:t>
            </a:r>
            <a:r>
              <a:rPr lang="en-US" sz="2000" b="1" dirty="0" smtClean="0">
                <a:solidFill>
                  <a:srgbClr val="558ED5"/>
                </a:solidFill>
              </a:rPr>
              <a:t> and </a:t>
            </a:r>
            <a:r>
              <a:rPr lang="en-US" sz="2000" b="1" dirty="0" err="1" smtClean="0">
                <a:solidFill>
                  <a:srgbClr val="558ED5"/>
                </a:solidFill>
              </a:rPr>
              <a:t>eHeritage</a:t>
            </a:r>
            <a:r>
              <a:rPr lang="en-US" sz="2000" b="1" dirty="0" smtClean="0">
                <a:solidFill>
                  <a:srgbClr val="558ED5"/>
                </a:solidFill>
              </a:rPr>
              <a:t> Research</a:t>
            </a:r>
          </a:p>
          <a:p>
            <a:pPr marL="0" indent="0">
              <a:lnSpc>
                <a:spcPct val="100000"/>
              </a:lnSpc>
              <a:spcBef>
                <a:spcPts val="0"/>
              </a:spcBef>
              <a:buSzPct val="25000"/>
              <a:buNone/>
            </a:pPr>
            <a:r>
              <a:rPr lang="en-US" sz="1800" b="1" dirty="0" err="1" smtClean="0">
                <a:solidFill>
                  <a:schemeClr val="tx1"/>
                </a:solidFill>
              </a:rPr>
              <a:t>Juliane</a:t>
            </a:r>
            <a:r>
              <a:rPr lang="en-US" sz="1800" b="1" dirty="0" smtClean="0">
                <a:solidFill>
                  <a:schemeClr val="tx1"/>
                </a:solidFill>
              </a:rPr>
              <a:t> Stiller</a:t>
            </a:r>
            <a:r>
              <a:rPr lang="en-US" sz="1800" dirty="0" smtClean="0">
                <a:solidFill>
                  <a:schemeClr val="tx1"/>
                </a:solidFill>
              </a:rPr>
              <a:t> (Humboldt-University Berlin) and </a:t>
            </a:r>
            <a:r>
              <a:rPr lang="en-US" sz="1800" b="1" dirty="0" smtClean="0">
                <a:solidFill>
                  <a:schemeClr val="tx1"/>
                </a:solidFill>
              </a:rPr>
              <a:t>Klaus </a:t>
            </a:r>
            <a:r>
              <a:rPr lang="en-US" sz="1800" b="1" dirty="0" err="1" smtClean="0">
                <a:solidFill>
                  <a:schemeClr val="tx1"/>
                </a:solidFill>
              </a:rPr>
              <a:t>Thoden</a:t>
            </a:r>
            <a:r>
              <a:rPr lang="en-US" sz="1800" dirty="0" smtClean="0">
                <a:solidFill>
                  <a:schemeClr val="tx1"/>
                </a:solidFill>
              </a:rPr>
              <a:t> (Max Planck Institute for the History of Science, Berlin)</a:t>
            </a:r>
          </a:p>
          <a:p>
            <a:pPr marL="0" indent="0">
              <a:lnSpc>
                <a:spcPct val="100000"/>
              </a:lnSpc>
              <a:spcBef>
                <a:spcPts val="0"/>
              </a:spcBef>
              <a:buSzPct val="25000"/>
              <a:buNone/>
            </a:pPr>
            <a:endParaRPr lang="en-US" sz="1000" b="1" dirty="0" smtClean="0">
              <a:solidFill>
                <a:schemeClr val="tx1"/>
              </a:solidFill>
            </a:endParaRPr>
          </a:p>
          <a:p>
            <a:pPr marL="0" lvl="0" indent="0">
              <a:lnSpc>
                <a:spcPct val="100000"/>
              </a:lnSpc>
              <a:spcBef>
                <a:spcPts val="0"/>
              </a:spcBef>
              <a:buSzPct val="25000"/>
              <a:buNone/>
            </a:pPr>
            <a:r>
              <a:rPr lang="en-US" sz="2000" b="1" dirty="0" smtClean="0">
                <a:solidFill>
                  <a:srgbClr val="558ED5"/>
                </a:solidFill>
              </a:rPr>
              <a:t>How to work together successfully with </a:t>
            </a:r>
            <a:r>
              <a:rPr lang="en-US" sz="2000" b="1" dirty="0" err="1" smtClean="0">
                <a:solidFill>
                  <a:srgbClr val="558ED5"/>
                </a:solidFill>
              </a:rPr>
              <a:t>eHumanities</a:t>
            </a:r>
            <a:r>
              <a:rPr lang="en-US" sz="2000" b="1" dirty="0" smtClean="0">
                <a:solidFill>
                  <a:srgbClr val="558ED5"/>
                </a:solidFill>
              </a:rPr>
              <a:t> and </a:t>
            </a:r>
            <a:r>
              <a:rPr lang="en-US" sz="2000" b="1" dirty="0" err="1" smtClean="0">
                <a:solidFill>
                  <a:srgbClr val="558ED5"/>
                </a:solidFill>
              </a:rPr>
              <a:t>eHeritage</a:t>
            </a:r>
            <a:r>
              <a:rPr lang="en-US" sz="2000" b="1" dirty="0" smtClean="0">
                <a:solidFill>
                  <a:srgbClr val="558ED5"/>
                </a:solidFill>
              </a:rPr>
              <a:t> research infrastructures: The Devil is in the Details</a:t>
            </a:r>
          </a:p>
          <a:p>
            <a:pPr marL="0" lvl="0" indent="0">
              <a:lnSpc>
                <a:spcPct val="100000"/>
              </a:lnSpc>
              <a:spcBef>
                <a:spcPts val="0"/>
              </a:spcBef>
              <a:buSzPct val="25000"/>
              <a:buNone/>
            </a:pPr>
            <a:r>
              <a:rPr lang="en-US" sz="1800" b="1" dirty="0" smtClean="0">
                <a:solidFill>
                  <a:schemeClr val="tx1"/>
                </a:solidFill>
              </a:rPr>
              <a:t>Marie </a:t>
            </a:r>
            <a:r>
              <a:rPr lang="en-US" sz="1800" b="1" dirty="0" err="1" smtClean="0">
                <a:solidFill>
                  <a:schemeClr val="tx1"/>
                </a:solidFill>
              </a:rPr>
              <a:t>Puren</a:t>
            </a:r>
            <a:r>
              <a:rPr lang="en-US" sz="1800" dirty="0" smtClean="0">
                <a:solidFill>
                  <a:schemeClr val="tx1"/>
                </a:solidFill>
              </a:rPr>
              <a:t> (</a:t>
            </a:r>
            <a:r>
              <a:rPr lang="en-US" sz="1800" dirty="0" err="1" smtClean="0">
                <a:solidFill>
                  <a:schemeClr val="tx1"/>
                </a:solidFill>
              </a:rPr>
              <a:t>Inria</a:t>
            </a:r>
            <a:r>
              <a:rPr lang="en-US" sz="1800" dirty="0" smtClean="0">
                <a:solidFill>
                  <a:schemeClr val="tx1"/>
                </a:solidFill>
              </a:rPr>
              <a:t>) and </a:t>
            </a:r>
            <a:r>
              <a:rPr lang="en-US" sz="1800" b="1" dirty="0" smtClean="0">
                <a:solidFill>
                  <a:schemeClr val="tx1"/>
                </a:solidFill>
              </a:rPr>
              <a:t>Klaus </a:t>
            </a:r>
            <a:r>
              <a:rPr lang="en-US" sz="1800" b="1" dirty="0" err="1" smtClean="0">
                <a:solidFill>
                  <a:schemeClr val="tx1"/>
                </a:solidFill>
              </a:rPr>
              <a:t>Illmayer</a:t>
            </a:r>
            <a:r>
              <a:rPr lang="en-US" sz="1800" dirty="0" smtClean="0">
                <a:solidFill>
                  <a:schemeClr val="tx1"/>
                </a:solidFill>
              </a:rPr>
              <a:t> (OEAW)</a:t>
            </a:r>
          </a:p>
          <a:p>
            <a:pPr marL="0" indent="0">
              <a:spcBef>
                <a:spcPts val="0"/>
              </a:spcBef>
              <a:buSzPct val="25000"/>
              <a:buNone/>
            </a:pPr>
            <a:endParaRPr lang="en-US" sz="1000" b="1" dirty="0" smtClean="0">
              <a:solidFill>
                <a:schemeClr val="tx1"/>
              </a:solidFill>
            </a:endParaRPr>
          </a:p>
          <a:p>
            <a:pPr marL="0" indent="0">
              <a:spcBef>
                <a:spcPts val="0"/>
              </a:spcBef>
              <a:buSzPct val="25000"/>
              <a:buNone/>
            </a:pPr>
            <a:r>
              <a:rPr lang="en-US" sz="2000" b="1" dirty="0" err="1" smtClean="0">
                <a:solidFill>
                  <a:srgbClr val="558ED5"/>
                </a:solidFill>
              </a:rPr>
              <a:t>eHumanities</a:t>
            </a:r>
            <a:r>
              <a:rPr lang="en-US" sz="2000" b="1" dirty="0" smtClean="0">
                <a:solidFill>
                  <a:srgbClr val="558ED5"/>
                </a:solidFill>
              </a:rPr>
              <a:t> and </a:t>
            </a:r>
            <a:r>
              <a:rPr lang="en-US" sz="2000" b="1" dirty="0" err="1" smtClean="0">
                <a:solidFill>
                  <a:srgbClr val="558ED5"/>
                </a:solidFill>
              </a:rPr>
              <a:t>eHeritage</a:t>
            </a:r>
            <a:r>
              <a:rPr lang="en-US" sz="2000" b="1" dirty="0" smtClean="0">
                <a:solidFill>
                  <a:srgbClr val="558ED5"/>
                </a:solidFill>
              </a:rPr>
              <a:t> Research Infrastructures: Beyond Tools</a:t>
            </a:r>
            <a:br>
              <a:rPr lang="en-US" sz="2000" b="1" dirty="0" smtClean="0">
                <a:solidFill>
                  <a:srgbClr val="558ED5"/>
                </a:solidFill>
              </a:rPr>
            </a:br>
            <a:r>
              <a:rPr lang="en-US" sz="1800" b="1" dirty="0" smtClean="0">
                <a:solidFill>
                  <a:schemeClr val="tx1"/>
                </a:solidFill>
              </a:rPr>
              <a:t>Steven </a:t>
            </a:r>
            <a:r>
              <a:rPr lang="en-US" sz="1800" b="1" dirty="0" err="1" smtClean="0">
                <a:solidFill>
                  <a:schemeClr val="tx1"/>
                </a:solidFill>
              </a:rPr>
              <a:t>Krauwer</a:t>
            </a:r>
            <a:r>
              <a:rPr lang="en-US" sz="1800" dirty="0" smtClean="0">
                <a:solidFill>
                  <a:schemeClr val="tx1"/>
                </a:solidFill>
              </a:rPr>
              <a:t> (CLARIN) and </a:t>
            </a:r>
            <a:r>
              <a:rPr lang="en-US" sz="1800" b="1" dirty="0" smtClean="0">
                <a:solidFill>
                  <a:schemeClr val="tx1"/>
                </a:solidFill>
              </a:rPr>
              <a:t>Stefan </a:t>
            </a:r>
            <a:r>
              <a:rPr lang="en-US" sz="1800" b="1" dirty="0" err="1" smtClean="0">
                <a:solidFill>
                  <a:schemeClr val="tx1"/>
                </a:solidFill>
              </a:rPr>
              <a:t>Schmunk</a:t>
            </a:r>
            <a:r>
              <a:rPr lang="en-US" sz="1800" dirty="0" smtClean="0">
                <a:solidFill>
                  <a:schemeClr val="tx1"/>
                </a:solidFill>
              </a:rPr>
              <a:t> (State and University Library </a:t>
            </a:r>
            <a:r>
              <a:rPr lang="en-US" sz="1800" dirty="0" err="1" smtClean="0">
                <a:solidFill>
                  <a:schemeClr val="tx1"/>
                </a:solidFill>
              </a:rPr>
              <a:t>Göttingen</a:t>
            </a:r>
            <a:r>
              <a:rPr lang="en-US" sz="1800" dirty="0" smtClean="0">
                <a:solidFill>
                  <a:schemeClr val="tx1"/>
                </a:solidFill>
              </a:rPr>
              <a:t>)</a:t>
            </a:r>
          </a:p>
          <a:p>
            <a:pPr marL="0" lvl="0" indent="0">
              <a:lnSpc>
                <a:spcPct val="100000"/>
              </a:lnSpc>
              <a:spcBef>
                <a:spcPts val="0"/>
              </a:spcBef>
              <a:buSzPct val="25000"/>
              <a:buNone/>
            </a:pPr>
            <a:endParaRPr lang="en-US" sz="1000" b="1" dirty="0" smtClean="0">
              <a:solidFill>
                <a:schemeClr val="tx1"/>
              </a:solidFill>
            </a:endParaRPr>
          </a:p>
          <a:p>
            <a:pPr marL="0" lvl="0" indent="0">
              <a:lnSpc>
                <a:spcPct val="100000"/>
              </a:lnSpc>
              <a:spcBef>
                <a:spcPts val="0"/>
              </a:spcBef>
              <a:buSzPct val="25000"/>
              <a:buNone/>
            </a:pPr>
            <a:r>
              <a:rPr lang="en-US" sz="2000" b="1" dirty="0" smtClean="0">
                <a:solidFill>
                  <a:srgbClr val="558ED5"/>
                </a:solidFill>
              </a:rPr>
              <a:t>Make it Happen – Carrying out Research and </a:t>
            </a:r>
            <a:r>
              <a:rPr lang="en-US" sz="2000" b="1" dirty="0" err="1" smtClean="0">
                <a:solidFill>
                  <a:srgbClr val="558ED5"/>
                </a:solidFill>
              </a:rPr>
              <a:t>Analysing</a:t>
            </a:r>
            <a:r>
              <a:rPr lang="en-US" sz="2000" b="1" dirty="0" smtClean="0">
                <a:solidFill>
                  <a:srgbClr val="558ED5"/>
                </a:solidFill>
              </a:rPr>
              <a:t> Data</a:t>
            </a:r>
            <a:r>
              <a:rPr lang="en-US" sz="2000" dirty="0" smtClean="0">
                <a:solidFill>
                  <a:srgbClr val="558ED5"/>
                </a:solidFill>
              </a:rPr>
              <a:t> </a:t>
            </a:r>
          </a:p>
          <a:p>
            <a:pPr marL="0" lvl="0" indent="0">
              <a:lnSpc>
                <a:spcPct val="100000"/>
              </a:lnSpc>
              <a:spcBef>
                <a:spcPts val="0"/>
              </a:spcBef>
              <a:buSzPct val="25000"/>
              <a:buNone/>
            </a:pPr>
            <a:r>
              <a:rPr lang="en-US" sz="1800" b="1" dirty="0" smtClean="0">
                <a:solidFill>
                  <a:schemeClr val="tx1"/>
                </a:solidFill>
              </a:rPr>
              <a:t>George </a:t>
            </a:r>
            <a:r>
              <a:rPr lang="en-US" sz="1800" b="1" dirty="0" err="1" smtClean="0">
                <a:solidFill>
                  <a:schemeClr val="tx1"/>
                </a:solidFill>
              </a:rPr>
              <a:t>Bruseker</a:t>
            </a:r>
            <a:r>
              <a:rPr lang="en-US" sz="1800" dirty="0" smtClean="0">
                <a:solidFill>
                  <a:schemeClr val="tx1"/>
                </a:solidFill>
              </a:rPr>
              <a:t> (FORTH) and </a:t>
            </a:r>
            <a:r>
              <a:rPr lang="en-US" sz="1800" b="1" dirty="0" smtClean="0">
                <a:solidFill>
                  <a:schemeClr val="tx1"/>
                </a:solidFill>
              </a:rPr>
              <a:t>Carlo </a:t>
            </a:r>
            <a:r>
              <a:rPr lang="en-US" sz="1800" b="1" dirty="0" err="1" smtClean="0">
                <a:solidFill>
                  <a:schemeClr val="tx1"/>
                </a:solidFill>
              </a:rPr>
              <a:t>Meghini</a:t>
            </a:r>
            <a:r>
              <a:rPr lang="en-US" sz="1800" dirty="0" smtClean="0">
                <a:solidFill>
                  <a:schemeClr val="tx1"/>
                </a:solidFill>
              </a:rPr>
              <a:t> (CNR)</a:t>
            </a:r>
          </a:p>
          <a:p>
            <a:pPr marL="0" indent="0">
              <a:spcBef>
                <a:spcPts val="0"/>
              </a:spcBef>
              <a:buSzPct val="25000"/>
              <a:buNone/>
            </a:pPr>
            <a:endParaRPr lang="en-US" sz="1000" b="1" dirty="0" smtClean="0">
              <a:solidFill>
                <a:schemeClr val="tx1"/>
              </a:solidFill>
            </a:endParaRPr>
          </a:p>
          <a:p>
            <a:pPr marL="0" indent="0">
              <a:spcBef>
                <a:spcPts val="0"/>
              </a:spcBef>
              <a:buSzPct val="25000"/>
              <a:buNone/>
            </a:pPr>
            <a:r>
              <a:rPr lang="en-US" sz="2000" b="1" dirty="0" smtClean="0">
                <a:solidFill>
                  <a:srgbClr val="558ED5"/>
                </a:solidFill>
              </a:rPr>
              <a:t>Boost your </a:t>
            </a:r>
            <a:r>
              <a:rPr lang="en-US" sz="2000" b="1" dirty="0" err="1" smtClean="0">
                <a:solidFill>
                  <a:srgbClr val="558ED5"/>
                </a:solidFill>
              </a:rPr>
              <a:t>eHumanities</a:t>
            </a:r>
            <a:r>
              <a:rPr lang="en-US" sz="2000" b="1" dirty="0" smtClean="0">
                <a:solidFill>
                  <a:srgbClr val="558ED5"/>
                </a:solidFill>
              </a:rPr>
              <a:t> and </a:t>
            </a:r>
            <a:r>
              <a:rPr lang="en-US" sz="2000" b="1" dirty="0" err="1" smtClean="0">
                <a:solidFill>
                  <a:srgbClr val="558ED5"/>
                </a:solidFill>
              </a:rPr>
              <a:t>eHeritage</a:t>
            </a:r>
            <a:r>
              <a:rPr lang="en-US" sz="2000" b="1" dirty="0" smtClean="0">
                <a:solidFill>
                  <a:srgbClr val="558ED5"/>
                </a:solidFill>
              </a:rPr>
              <a:t> research with Research Infrastructures</a:t>
            </a:r>
            <a:r>
              <a:rPr lang="en-US" sz="2000" dirty="0" smtClean="0">
                <a:solidFill>
                  <a:srgbClr val="558ED5"/>
                </a:solidFill>
              </a:rPr>
              <a:t> </a:t>
            </a:r>
            <a:br>
              <a:rPr lang="en-US" sz="2000" dirty="0" smtClean="0">
                <a:solidFill>
                  <a:srgbClr val="558ED5"/>
                </a:solidFill>
              </a:rPr>
            </a:br>
            <a:r>
              <a:rPr lang="en-US" sz="1800" b="1" dirty="0" err="1" smtClean="0">
                <a:solidFill>
                  <a:schemeClr val="tx1"/>
                </a:solidFill>
              </a:rPr>
              <a:t>Darja</a:t>
            </a:r>
            <a:r>
              <a:rPr lang="en-US" sz="1800" b="1" dirty="0" smtClean="0">
                <a:solidFill>
                  <a:schemeClr val="tx1"/>
                </a:solidFill>
              </a:rPr>
              <a:t> </a:t>
            </a:r>
            <a:r>
              <a:rPr lang="en-US" sz="1800" b="1" dirty="0" err="1" smtClean="0">
                <a:solidFill>
                  <a:schemeClr val="tx1"/>
                </a:solidFill>
              </a:rPr>
              <a:t>Fiser</a:t>
            </a:r>
            <a:r>
              <a:rPr lang="en-US" sz="1800" dirty="0" smtClean="0">
                <a:solidFill>
                  <a:schemeClr val="tx1"/>
                </a:solidFill>
              </a:rPr>
              <a:t> (University of Ljubljana) and </a:t>
            </a:r>
            <a:r>
              <a:rPr lang="en-US" sz="1800" b="1" dirty="0" smtClean="0">
                <a:solidFill>
                  <a:schemeClr val="tx1"/>
                </a:solidFill>
              </a:rPr>
              <a:t>Ulrike Wuttke</a:t>
            </a:r>
            <a:r>
              <a:rPr lang="en-US" sz="1800" dirty="0" smtClean="0">
                <a:solidFill>
                  <a:schemeClr val="tx1"/>
                </a:solidFill>
              </a:rPr>
              <a:t> (University of Applied Sciences Potsdam)</a:t>
            </a:r>
          </a:p>
          <a:p>
            <a:pPr marL="0" indent="0">
              <a:spcBef>
                <a:spcPts val="0"/>
              </a:spcBef>
              <a:buSzPct val="25000"/>
              <a:buNone/>
            </a:pPr>
            <a:endParaRPr lang="en-US" sz="1000" dirty="0"/>
          </a:p>
          <a:p>
            <a:pPr marL="0" indent="0">
              <a:spcBef>
                <a:spcPts val="0"/>
              </a:spcBef>
              <a:buSzPct val="25000"/>
              <a:buNone/>
            </a:pPr>
            <a:r>
              <a:rPr lang="en-US" sz="1200" dirty="0" smtClean="0">
                <a:solidFill>
                  <a:schemeClr val="tx1"/>
                </a:solidFill>
              </a:rPr>
              <a:t>More information: eHumanities and eHeritage Webinar Series on PARTHENOS Training Suite </a:t>
            </a:r>
            <a:br>
              <a:rPr lang="en-US" sz="1200" dirty="0" smtClean="0">
                <a:solidFill>
                  <a:schemeClr val="tx1"/>
                </a:solidFill>
              </a:rPr>
            </a:br>
            <a:r>
              <a:rPr lang="en-US" sz="1200" dirty="0" smtClean="0">
                <a:solidFill>
                  <a:schemeClr val="tx1"/>
                </a:solidFill>
              </a:rPr>
              <a:t>(</a:t>
            </a:r>
            <a:r>
              <a:rPr lang="en-US" sz="1200" dirty="0">
                <a:solidFill>
                  <a:srgbClr val="000000"/>
                </a:solidFill>
                <a:ea typeface="Lucida Grande"/>
                <a:cs typeface="Lucida Grande"/>
                <a:hlinkClick r:id="rId3"/>
              </a:rPr>
              <a:t>http://training.parthenos-project.eu/sample-page/ehumanities-eheritage-webinar-series</a:t>
            </a:r>
            <a:r>
              <a:rPr lang="en-US" sz="1200" dirty="0" smtClean="0">
                <a:solidFill>
                  <a:srgbClr val="000000"/>
                </a:solidFill>
                <a:ea typeface="Lucida Grande"/>
                <a:cs typeface="Lucida Grande"/>
                <a:hlinkClick r:id="rId3"/>
              </a:rPr>
              <a:t>/</a:t>
            </a:r>
            <a:r>
              <a:rPr lang="en-US" sz="1200" dirty="0" smtClean="0">
                <a:solidFill>
                  <a:srgbClr val="000000"/>
                </a:solidFill>
                <a:ea typeface="Lucida Grande"/>
                <a:cs typeface="Lucida Grande"/>
              </a:rPr>
              <a:t>)</a:t>
            </a:r>
          </a:p>
          <a:p>
            <a:pPr marL="0" indent="0">
              <a:spcBef>
                <a:spcPts val="0"/>
              </a:spcBef>
              <a:buSzPct val="25000"/>
              <a:buNone/>
            </a:pPr>
            <a:endParaRPr lang="en-US" sz="1200" dirty="0" smtClean="0">
              <a:solidFill>
                <a:schemeClr val="tx1"/>
              </a:solidFill>
            </a:endParaRPr>
          </a:p>
        </p:txBody>
      </p:sp>
      <p:sp>
        <p:nvSpPr>
          <p:cNvPr id="4" name="Titel 1"/>
          <p:cNvSpPr>
            <a:spLocks noGrp="1"/>
          </p:cNvSpPr>
          <p:nvPr>
            <p:ph type="title"/>
          </p:nvPr>
        </p:nvSpPr>
        <p:spPr>
          <a:xfrm>
            <a:off x="457200" y="274638"/>
            <a:ext cx="8229600" cy="1143000"/>
          </a:xfrm>
        </p:spPr>
        <p:txBody>
          <a:bodyPr>
            <a:normAutofit/>
          </a:bodyPr>
          <a:lstStyle/>
          <a:p>
            <a:pPr algn="l"/>
            <a:r>
              <a:rPr lang="nl-NL" b="1" dirty="0" smtClean="0"/>
              <a:t>The PARTHENOS </a:t>
            </a:r>
            <a:r>
              <a:rPr lang="nl-NL" b="1" dirty="0" err="1" smtClean="0"/>
              <a:t>Webinars</a:t>
            </a:r>
            <a:r>
              <a:rPr lang="nl-NL" b="1" dirty="0" smtClean="0"/>
              <a:t> </a:t>
            </a:r>
            <a:r>
              <a:rPr lang="nl-NL" b="1" dirty="0" err="1" smtClean="0"/>
              <a:t>so</a:t>
            </a:r>
            <a:r>
              <a:rPr lang="nl-NL" b="1" dirty="0" smtClean="0"/>
              <a:t> far</a:t>
            </a:r>
            <a:endParaRPr lang="nl-NL" b="1" dirty="0"/>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28</a:t>
            </a:fld>
            <a:endParaRPr lang="en-US"/>
          </a:p>
        </p:txBody>
      </p:sp>
    </p:spTree>
    <p:extLst>
      <p:ext uri="{BB962C8B-B14F-4D97-AF65-F5344CB8AC3E}">
        <p14:creationId xmlns:p14="http://schemas.microsoft.com/office/powerpoint/2010/main" val="415228942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dirty="0"/>
              <a:t>Which PARTHENOS webinar did you find the most relevant?</a:t>
            </a:r>
          </a:p>
        </p:txBody>
      </p:sp>
      <p:sp>
        <p:nvSpPr>
          <p:cNvPr id="4" name="Slide Number Placeholder 3"/>
          <p:cNvSpPr>
            <a:spLocks noGrp="1"/>
          </p:cNvSpPr>
          <p:nvPr>
            <p:ph type="sldNum" sz="quarter" idx="12"/>
          </p:nvPr>
        </p:nvSpPr>
        <p:spPr/>
        <p:txBody>
          <a:bodyPr/>
          <a:lstStyle/>
          <a:p>
            <a:fld id="{70FA6FE6-D75F-2943-8BC6-A14FE74580EA}" type="slidenum">
              <a:rPr lang="en-US" smtClean="0"/>
              <a:t>29</a:t>
            </a:fld>
            <a:endParaRPr lang="en-US"/>
          </a:p>
        </p:txBody>
      </p:sp>
      <p:pic>
        <p:nvPicPr>
          <p:cNvPr id="5" name="Shape 178" descr="feedback-1889007_1280.jpg"/>
          <p:cNvPicPr preferRelativeResize="0">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8521" t="1" r="-270698" b="-68479"/>
          <a:stretch/>
        </p:blipFill>
        <p:spPr bwMode="auto">
          <a:xfrm>
            <a:off x="-189178" y="1871121"/>
            <a:ext cx="9345316" cy="5139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hape 181"/>
          <p:cNvSpPr txBox="1">
            <a:spLocks noChangeArrowheads="1"/>
          </p:cNvSpPr>
          <p:nvPr/>
        </p:nvSpPr>
        <p:spPr bwMode="auto">
          <a:xfrm>
            <a:off x="457200" y="4912162"/>
            <a:ext cx="4738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buClr>
                <a:srgbClr val="7F7F7F"/>
              </a:buClr>
            </a:pPr>
            <a:r>
              <a:rPr lang="en-US" sz="1000" dirty="0">
                <a:solidFill>
                  <a:srgbClr val="7F7F7F"/>
                </a:solidFill>
              </a:rPr>
              <a:t>(Picture: CCO </a:t>
            </a:r>
            <a:r>
              <a:rPr lang="en-US" sz="1000" u="sng" dirty="0">
                <a:solidFill>
                  <a:schemeClr val="hlink"/>
                </a:solidFill>
                <a:hlinkClick r:id="rId4"/>
              </a:rPr>
              <a:t>https://pixabay.com/photo-1889007/</a:t>
            </a:r>
            <a:r>
              <a:rPr lang="en-US" sz="1000" dirty="0">
                <a:solidFill>
                  <a:srgbClr val="7F7F7F"/>
                </a:solidFill>
              </a:rPr>
              <a:t>)</a:t>
            </a:r>
          </a:p>
        </p:txBody>
      </p:sp>
    </p:spTree>
    <p:extLst>
      <p:ext uri="{BB962C8B-B14F-4D97-AF65-F5344CB8AC3E}">
        <p14:creationId xmlns:p14="http://schemas.microsoft.com/office/powerpoint/2010/main" val="278881202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TABLE OF CONTENTS</a:t>
            </a:r>
            <a:endParaRPr lang="en-US" dirty="0"/>
          </a:p>
        </p:txBody>
      </p:sp>
      <p:sp>
        <p:nvSpPr>
          <p:cNvPr id="3" name="Content Placeholder 2"/>
          <p:cNvSpPr>
            <a:spLocks noGrp="1"/>
          </p:cNvSpPr>
          <p:nvPr>
            <p:ph idx="1"/>
          </p:nvPr>
        </p:nvSpPr>
        <p:spPr/>
        <p:txBody>
          <a:bodyPr>
            <a:normAutofit fontScale="92500" lnSpcReduction="10000"/>
          </a:bodyPr>
          <a:lstStyle/>
          <a:p>
            <a:pPr marL="514350" indent="-514350">
              <a:buFont typeface="+mj-lt"/>
              <a:buAutoNum type="arabicParenR"/>
            </a:pPr>
            <a:r>
              <a:rPr lang="de-DE" dirty="0" smtClean="0"/>
              <a:t>Welcome</a:t>
            </a:r>
            <a:endParaRPr lang="en-US" dirty="0"/>
          </a:p>
          <a:p>
            <a:pPr marL="514350" indent="-514350">
              <a:buFont typeface="+mj-lt"/>
              <a:buAutoNum type="arabicParenR"/>
            </a:pPr>
            <a:r>
              <a:rPr lang="en-GB" dirty="0" smtClean="0"/>
              <a:t>Warm Up: Introduce yourself</a:t>
            </a:r>
          </a:p>
          <a:p>
            <a:pPr marL="514350" indent="-514350">
              <a:buFont typeface="+mj-lt"/>
              <a:buAutoNum type="arabicParenR"/>
            </a:pPr>
            <a:r>
              <a:rPr lang="en-GB" dirty="0" smtClean="0"/>
              <a:t>Playful Exercise</a:t>
            </a:r>
            <a:endParaRPr lang="en-US" dirty="0"/>
          </a:p>
          <a:p>
            <a:pPr marL="514350" indent="-514350">
              <a:buFont typeface="+mj-lt"/>
              <a:buAutoNum type="arabicParenR"/>
            </a:pPr>
            <a:r>
              <a:rPr lang="en-GB" dirty="0" smtClean="0"/>
              <a:t>Research Data and Research Data Management in Humanities and Heritage Science</a:t>
            </a:r>
          </a:p>
          <a:p>
            <a:pPr marL="514350" indent="-514350">
              <a:buFont typeface="+mj-lt"/>
              <a:buAutoNum type="arabicParenR"/>
            </a:pPr>
            <a:r>
              <a:rPr lang="en-GB" dirty="0" smtClean="0"/>
              <a:t>PARTHENOS Training in a Nutshell </a:t>
            </a:r>
          </a:p>
          <a:p>
            <a:pPr marL="514350" indent="-514350">
              <a:buFont typeface="+mj-lt"/>
              <a:buAutoNum type="arabicParenR"/>
            </a:pPr>
            <a:r>
              <a:rPr lang="en-GB" dirty="0" smtClean="0"/>
              <a:t>The PARTHENOS </a:t>
            </a:r>
            <a:r>
              <a:rPr lang="en-GB" dirty="0" err="1" smtClean="0"/>
              <a:t>eHumanities</a:t>
            </a:r>
            <a:r>
              <a:rPr lang="en-GB" dirty="0" smtClean="0"/>
              <a:t> and </a:t>
            </a:r>
            <a:r>
              <a:rPr lang="en-GB" dirty="0" err="1" smtClean="0"/>
              <a:t>eHeritage</a:t>
            </a:r>
            <a:r>
              <a:rPr lang="en-GB" dirty="0" smtClean="0"/>
              <a:t> Webinar Series: What’s next?  </a:t>
            </a:r>
          </a:p>
          <a:p>
            <a:pPr marL="514350" indent="-514350">
              <a:buFont typeface="+mj-lt"/>
              <a:buAutoNum type="arabicParenR"/>
            </a:pPr>
            <a:r>
              <a:rPr lang="en-GB" dirty="0" smtClean="0"/>
              <a:t>Goodbye</a:t>
            </a:r>
            <a:endParaRPr lang="en-US" dirty="0" smtClean="0"/>
          </a:p>
          <a:p>
            <a:pPr marL="0" indent="0">
              <a:buNone/>
            </a:pPr>
            <a:endParaRPr lang="en-US" dirty="0"/>
          </a:p>
        </p:txBody>
      </p:sp>
      <p:sp>
        <p:nvSpPr>
          <p:cNvPr id="4" name="Tijdelijke aanduiding voor dianummer 3"/>
          <p:cNvSpPr>
            <a:spLocks noGrp="1"/>
          </p:cNvSpPr>
          <p:nvPr>
            <p:ph type="sldNum" sz="quarter" idx="12"/>
          </p:nvPr>
        </p:nvSpPr>
        <p:spPr/>
        <p:txBody>
          <a:bodyPr/>
          <a:lstStyle/>
          <a:p>
            <a:fld id="{70FA6FE6-D75F-2943-8BC6-A14FE74580EA}" type="slidenum">
              <a:rPr lang="en-US" smtClean="0"/>
              <a:t>3</a:t>
            </a:fld>
            <a:endParaRPr lang="en-US"/>
          </a:p>
        </p:txBody>
      </p:sp>
    </p:spTree>
    <p:extLst>
      <p:ext uri="{BB962C8B-B14F-4D97-AF65-F5344CB8AC3E}">
        <p14:creationId xmlns:p14="http://schemas.microsoft.com/office/powerpoint/2010/main" val="243880061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9"/>
            <a:ext cx="8229600" cy="5730181"/>
          </a:xfrm>
        </p:spPr>
        <p:txBody>
          <a:bodyPr>
            <a:noAutofit/>
          </a:bodyPr>
          <a:lstStyle/>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p:txBody>
      </p:sp>
      <p:sp>
        <p:nvSpPr>
          <p:cNvPr id="4" name="Titel 1"/>
          <p:cNvSpPr>
            <a:spLocks noGrp="1"/>
          </p:cNvSpPr>
          <p:nvPr>
            <p:ph type="title"/>
          </p:nvPr>
        </p:nvSpPr>
        <p:spPr>
          <a:xfrm>
            <a:off x="457200" y="274638"/>
            <a:ext cx="8229600" cy="1143000"/>
          </a:xfrm>
        </p:spPr>
        <p:txBody>
          <a:bodyPr>
            <a:normAutofit fontScale="90000"/>
          </a:bodyPr>
          <a:lstStyle/>
          <a:p>
            <a:pPr algn="l"/>
            <a:r>
              <a:rPr lang="nl-NL" b="1" dirty="0" err="1"/>
              <a:t>Which</a:t>
            </a:r>
            <a:r>
              <a:rPr lang="nl-NL" b="1" dirty="0"/>
              <a:t> topic </a:t>
            </a:r>
            <a:r>
              <a:rPr lang="nl-NL" b="1" dirty="0" err="1"/>
              <a:t>should</a:t>
            </a:r>
            <a:r>
              <a:rPr lang="nl-NL" b="1" dirty="0"/>
              <a:t> we </a:t>
            </a:r>
            <a:r>
              <a:rPr lang="nl-NL" b="1" dirty="0" err="1" smtClean="0"/>
              <a:t>choose</a:t>
            </a:r>
            <a:r>
              <a:rPr lang="nl-NL" b="1" dirty="0" smtClean="0"/>
              <a:t> </a:t>
            </a:r>
            <a:br>
              <a:rPr lang="nl-NL" b="1" dirty="0" smtClean="0"/>
            </a:br>
            <a:r>
              <a:rPr lang="nl-NL" b="1" dirty="0" err="1" smtClean="0"/>
              <a:t>for</a:t>
            </a:r>
            <a:r>
              <a:rPr lang="nl-NL" b="1" dirty="0" smtClean="0"/>
              <a:t> </a:t>
            </a:r>
            <a:r>
              <a:rPr lang="nl-NL" b="1" dirty="0"/>
              <a:t>the next PARTHENOS </a:t>
            </a:r>
            <a:r>
              <a:rPr lang="nl-NL" b="1" dirty="0" err="1"/>
              <a:t>webinar</a:t>
            </a:r>
            <a:r>
              <a:rPr lang="nl-NL" b="1" dirty="0"/>
              <a:t>?</a:t>
            </a:r>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30</a:t>
            </a:fld>
            <a:endParaRPr lang="en-US"/>
          </a:p>
        </p:txBody>
      </p:sp>
      <p:pic>
        <p:nvPicPr>
          <p:cNvPr id="6" name="Picture 5" descr="5210227226_d6e7f3f543_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361" y="1553723"/>
            <a:ext cx="3538931" cy="5055616"/>
          </a:xfrm>
          <a:prstGeom prst="rect">
            <a:avLst/>
          </a:prstGeom>
        </p:spPr>
      </p:pic>
      <p:sp>
        <p:nvSpPr>
          <p:cNvPr id="7" name="Rectangle 6"/>
          <p:cNvSpPr/>
          <p:nvPr/>
        </p:nvSpPr>
        <p:spPr>
          <a:xfrm>
            <a:off x="4267200" y="5909631"/>
            <a:ext cx="4572000" cy="707886"/>
          </a:xfrm>
          <a:prstGeom prst="rect">
            <a:avLst/>
          </a:prstGeom>
        </p:spPr>
        <p:txBody>
          <a:bodyPr>
            <a:spAutoFit/>
          </a:bodyPr>
          <a:lstStyle/>
          <a:p>
            <a:pPr>
              <a:buSzPct val="25000"/>
            </a:pPr>
            <a:r>
              <a:rPr lang="en-US" sz="1000" dirty="0">
                <a:solidFill>
                  <a:schemeClr val="bg1">
                    <a:lumMod val="50000"/>
                  </a:schemeClr>
                </a:solidFill>
              </a:rPr>
              <a:t>Picture: Thinking statues taken by </a:t>
            </a:r>
            <a:br>
              <a:rPr lang="en-US" sz="1000" dirty="0">
                <a:solidFill>
                  <a:schemeClr val="bg1">
                    <a:lumMod val="50000"/>
                  </a:schemeClr>
                </a:solidFill>
              </a:rPr>
            </a:br>
            <a:r>
              <a:rPr lang="en-US" sz="1000" dirty="0" err="1">
                <a:solidFill>
                  <a:schemeClr val="bg1">
                    <a:lumMod val="50000"/>
                  </a:schemeClr>
                </a:solidFill>
              </a:rPr>
              <a:t>Rui</a:t>
            </a:r>
            <a:r>
              <a:rPr lang="en-US" sz="1000" dirty="0">
                <a:solidFill>
                  <a:schemeClr val="bg1">
                    <a:lumMod val="50000"/>
                  </a:schemeClr>
                </a:solidFill>
              </a:rPr>
              <a:t> </a:t>
            </a:r>
            <a:r>
              <a:rPr lang="en-US" sz="1000" dirty="0" err="1">
                <a:solidFill>
                  <a:schemeClr val="bg1">
                    <a:lumMod val="50000"/>
                  </a:schemeClr>
                </a:solidFill>
              </a:rPr>
              <a:t>Fernandes</a:t>
            </a:r>
            <a:r>
              <a:rPr lang="en-US" sz="1000" dirty="0">
                <a:solidFill>
                  <a:schemeClr val="bg1">
                    <a:lumMod val="50000"/>
                  </a:schemeClr>
                </a:solidFill>
              </a:rPr>
              <a:t>, CC-BY 2.0 </a:t>
            </a:r>
            <a:br>
              <a:rPr lang="en-US" sz="1000" dirty="0">
                <a:solidFill>
                  <a:schemeClr val="bg1">
                    <a:lumMod val="50000"/>
                  </a:schemeClr>
                </a:solidFill>
              </a:rPr>
            </a:br>
            <a:r>
              <a:rPr lang="en-US" sz="1000" dirty="0">
                <a:solidFill>
                  <a:schemeClr val="bg1">
                    <a:lumMod val="50000"/>
                  </a:schemeClr>
                </a:solidFill>
              </a:rPr>
              <a:t>(</a:t>
            </a:r>
            <a:r>
              <a:rPr lang="en-US" sz="1000" dirty="0">
                <a:solidFill>
                  <a:schemeClr val="bg1">
                    <a:lumMod val="50000"/>
                  </a:schemeClr>
                </a:solidFill>
                <a:hlinkClick r:id="rId4"/>
              </a:rPr>
              <a:t>https://creativecommons.org/licenses/by/2.0/</a:t>
            </a:r>
            <a:r>
              <a:rPr lang="en-US" sz="1000" dirty="0">
                <a:solidFill>
                  <a:schemeClr val="bg1">
                    <a:lumMod val="50000"/>
                  </a:schemeClr>
                </a:solidFill>
              </a:rPr>
              <a:t>), </a:t>
            </a:r>
            <a:br>
              <a:rPr lang="en-US" sz="1000" dirty="0">
                <a:solidFill>
                  <a:schemeClr val="bg1">
                    <a:lumMod val="50000"/>
                  </a:schemeClr>
                </a:solidFill>
              </a:rPr>
            </a:br>
            <a:r>
              <a:rPr lang="en-US" sz="1000" dirty="0">
                <a:solidFill>
                  <a:schemeClr val="bg1">
                    <a:lumMod val="50000"/>
                  </a:schemeClr>
                </a:solidFill>
                <a:hlinkClick r:id="rId5"/>
              </a:rPr>
              <a:t>https://flic.kr/p/8WpM2U</a:t>
            </a:r>
            <a:r>
              <a:rPr lang="en-US" sz="1000" b="1" dirty="0">
                <a:solidFill>
                  <a:schemeClr val="bg1">
                    <a:lumMod val="50000"/>
                  </a:schemeClr>
                </a:solidFill>
              </a:rPr>
              <a:t> </a:t>
            </a:r>
            <a:endParaRPr lang="en-US" sz="1000" dirty="0">
              <a:solidFill>
                <a:schemeClr val="bg1">
                  <a:lumMod val="50000"/>
                </a:schemeClr>
              </a:solidFill>
            </a:endParaRPr>
          </a:p>
        </p:txBody>
      </p:sp>
    </p:spTree>
    <p:extLst>
      <p:ext uri="{BB962C8B-B14F-4D97-AF65-F5344CB8AC3E}">
        <p14:creationId xmlns:p14="http://schemas.microsoft.com/office/powerpoint/2010/main" val="39360864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0FA6FE6-D75F-2943-8BC6-A14FE74580EA}" type="slidenum">
              <a:rPr lang="en-US" smtClean="0"/>
              <a:t>31</a:t>
            </a:fld>
            <a:endParaRPr lang="en-US"/>
          </a:p>
        </p:txBody>
      </p:sp>
      <p:pic>
        <p:nvPicPr>
          <p:cNvPr id="7" name="Content Placeholder 6" descr="Screen Shot 2018-07-23 at 12.27.52.png"/>
          <p:cNvPicPr>
            <a:picLocks noGrp="1" noChangeAspect="1"/>
          </p:cNvPicPr>
          <p:nvPr>
            <p:ph idx="1"/>
          </p:nvPr>
        </p:nvPicPr>
        <p:blipFill>
          <a:blip r:embed="rId2">
            <a:extLst>
              <a:ext uri="{28A0092B-C50C-407E-A947-70E740481C1C}">
                <a14:useLocalDpi xmlns:a14="http://schemas.microsoft.com/office/drawing/2010/main" val="0"/>
              </a:ext>
            </a:extLst>
          </a:blip>
          <a:srcRect l="-75656" r="-75656"/>
          <a:stretch>
            <a:fillRect/>
          </a:stretch>
        </p:blipFill>
        <p:spPr>
          <a:xfrm>
            <a:off x="-765175" y="230187"/>
            <a:ext cx="11139262" cy="6126165"/>
          </a:xfrm>
        </p:spPr>
      </p:pic>
    </p:spTree>
    <p:extLst>
      <p:ext uri="{BB962C8B-B14F-4D97-AF65-F5344CB8AC3E}">
        <p14:creationId xmlns:p14="http://schemas.microsoft.com/office/powerpoint/2010/main" val="23606057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759383"/>
            <a:ext cx="8229600" cy="1143000"/>
          </a:xfrm>
        </p:spPr>
        <p:txBody>
          <a:bodyPr/>
          <a:lstStyle/>
          <a:p>
            <a:r>
              <a:rPr lang="en-US" smtClean="0"/>
              <a:t>Thank you!</a:t>
            </a:r>
            <a:endParaRPr lang="en-US" dirty="0"/>
          </a:p>
        </p:txBody>
      </p:sp>
      <p:sp>
        <p:nvSpPr>
          <p:cNvPr id="7" name="Content Placeholder 6"/>
          <p:cNvSpPr>
            <a:spLocks noGrp="1"/>
          </p:cNvSpPr>
          <p:nvPr>
            <p:ph idx="1"/>
          </p:nvPr>
        </p:nvSpPr>
        <p:spPr>
          <a:xfrm>
            <a:off x="457200" y="3506146"/>
            <a:ext cx="8229600" cy="2620019"/>
          </a:xfrm>
        </p:spPr>
        <p:txBody>
          <a:bodyPr>
            <a:normAutofit/>
          </a:bodyPr>
          <a:lstStyle/>
          <a:p>
            <a:pPr marL="0" indent="0" algn="ctr">
              <a:buNone/>
            </a:pPr>
            <a:r>
              <a:rPr lang="en-US" sz="2000" dirty="0" smtClean="0"/>
              <a:t>CONTACT: </a:t>
            </a:r>
          </a:p>
          <a:p>
            <a:pPr marL="0" indent="0" algn="ctr">
              <a:buNone/>
            </a:pPr>
            <a:r>
              <a:rPr lang="en-US" sz="1900" dirty="0" smtClean="0"/>
              <a:t>Dr. Ulrike Wuttke </a:t>
            </a:r>
            <a:br>
              <a:rPr lang="en-US" sz="1900" dirty="0" smtClean="0"/>
            </a:br>
            <a:r>
              <a:rPr lang="en-US" sz="1900" b="0" dirty="0" smtClean="0"/>
              <a:t>University of Applied Sciences Potsdam (FHP)</a:t>
            </a:r>
          </a:p>
          <a:p>
            <a:pPr marL="0" indent="0" algn="ctr">
              <a:buNone/>
            </a:pPr>
            <a:r>
              <a:rPr lang="en-US" sz="1900" dirty="0" smtClean="0">
                <a:hlinkClick r:id="rId3"/>
              </a:rPr>
              <a:t>wuttke@fh-potsdam.de</a:t>
            </a:r>
            <a:endParaRPr lang="en-US" sz="1900" dirty="0" smtClean="0"/>
          </a:p>
          <a:p>
            <a:pPr marL="0" indent="0" algn="ctr">
              <a:buNone/>
            </a:pPr>
            <a:r>
              <a:rPr lang="en-US" sz="1900" dirty="0" smtClean="0"/>
              <a:t>@</a:t>
            </a:r>
            <a:r>
              <a:rPr lang="en-US" sz="1900" dirty="0" err="1" smtClean="0"/>
              <a:t>UWuttke</a:t>
            </a:r>
            <a:r>
              <a:rPr lang="en-US" sz="1900" dirty="0" smtClean="0"/>
              <a:t> </a:t>
            </a:r>
          </a:p>
          <a:p>
            <a:pPr marL="0" indent="0" algn="ctr">
              <a:buNone/>
            </a:pPr>
            <a:r>
              <a:rPr lang="en-US" sz="1900" dirty="0" smtClean="0">
                <a:solidFill>
                  <a:srgbClr val="0000FF"/>
                </a:solidFill>
                <a:hlinkClick r:id="rId4"/>
              </a:rPr>
              <a:t>www.parthenos-project.eu</a:t>
            </a:r>
            <a:endParaRPr lang="en-US" sz="1900" dirty="0" smtClean="0">
              <a:solidFill>
                <a:srgbClr val="0000FF"/>
              </a:solidFill>
            </a:endParaRPr>
          </a:p>
          <a:p>
            <a:pPr marL="0" indent="0" algn="ctr">
              <a:buNone/>
            </a:pPr>
            <a:endParaRPr lang="en-US" b="0" dirty="0" smtClean="0"/>
          </a:p>
          <a:p>
            <a:pPr marL="0" indent="0" algn="ctr">
              <a:buNone/>
            </a:pPr>
            <a:endParaRPr lang="en-US" dirty="0" smtClean="0"/>
          </a:p>
          <a:p>
            <a:pPr marL="0" indent="0" algn="ctr">
              <a:buNone/>
            </a:pPr>
            <a:endParaRPr lang="en-US" sz="2000" dirty="0">
              <a:solidFill>
                <a:srgbClr val="FF0000"/>
              </a:solidFill>
            </a:endParaRPr>
          </a:p>
        </p:txBody>
      </p:sp>
      <p:pic>
        <p:nvPicPr>
          <p:cNvPr id="5" name="Picture 4" descr="PARTHENOS_logo_w_description.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51508" y="68041"/>
            <a:ext cx="2086973" cy="679358"/>
          </a:xfrm>
          <a:prstGeom prst="rect">
            <a:avLst/>
          </a:prstGeom>
        </p:spPr>
      </p:pic>
      <p:sp>
        <p:nvSpPr>
          <p:cNvPr id="2" name="Tijdelijke aanduiding voor dianummer 1"/>
          <p:cNvSpPr>
            <a:spLocks noGrp="1"/>
          </p:cNvSpPr>
          <p:nvPr>
            <p:ph type="sldNum" sz="quarter" idx="12"/>
          </p:nvPr>
        </p:nvSpPr>
        <p:spPr/>
        <p:txBody>
          <a:bodyPr/>
          <a:lstStyle/>
          <a:p>
            <a:fld id="{70FA6FE6-D75F-2943-8BC6-A14FE74580EA}" type="slidenum">
              <a:rPr lang="en-US" smtClean="0"/>
              <a:t>32</a:t>
            </a:fld>
            <a:endParaRPr lang="en-US"/>
          </a:p>
        </p:txBody>
      </p:sp>
      <p:pic>
        <p:nvPicPr>
          <p:cNvPr id="8" name="Shape 91" descr="Logo_FHP_Horizontal.jpeg"/>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9941" y="762322"/>
            <a:ext cx="2150755" cy="120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8210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dirty="0" smtClean="0"/>
              <a:t>Warm up</a:t>
            </a:r>
            <a:endParaRPr lang="en-US" dirty="0"/>
          </a:p>
        </p:txBody>
      </p:sp>
      <p:sp>
        <p:nvSpPr>
          <p:cNvPr id="5" name="Text Placeholder 4"/>
          <p:cNvSpPr>
            <a:spLocks noGrp="1"/>
          </p:cNvSpPr>
          <p:nvPr>
            <p:ph type="body" idx="1"/>
          </p:nvPr>
        </p:nvSpPr>
        <p:spPr/>
        <p:txBody>
          <a:bodyPr>
            <a:normAutofit/>
          </a:bodyPr>
          <a:lstStyle/>
          <a:p>
            <a:r>
              <a:rPr lang="en-US" sz="6000" dirty="0" smtClean="0">
                <a:solidFill>
                  <a:schemeClr val="tx2">
                    <a:lumMod val="60000"/>
                    <a:lumOff val="40000"/>
                  </a:schemeClr>
                </a:solidFill>
              </a:rPr>
              <a:t>01</a:t>
            </a:r>
            <a:endParaRPr lang="en-US" sz="6000" dirty="0">
              <a:solidFill>
                <a:schemeClr val="tx2">
                  <a:lumMod val="60000"/>
                  <a:lumOff val="40000"/>
                </a:schemeClr>
              </a:solidFill>
            </a:endParaRPr>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4</a:t>
            </a:fld>
            <a:endParaRPr lang="en-US"/>
          </a:p>
        </p:txBody>
      </p:sp>
    </p:spTree>
    <p:extLst>
      <p:ext uri="{BB962C8B-B14F-4D97-AF65-F5344CB8AC3E}">
        <p14:creationId xmlns:p14="http://schemas.microsoft.com/office/powerpoint/2010/main" val="23892740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GB" b="1" dirty="0" smtClean="0"/>
              <a:t>Introduce </a:t>
            </a:r>
            <a:r>
              <a:rPr lang="en-GB" b="1" dirty="0"/>
              <a:t>yourself </a:t>
            </a:r>
            <a:r>
              <a:rPr lang="en-GB" b="1" dirty="0" smtClean="0"/>
              <a:t/>
            </a:r>
            <a:br>
              <a:rPr lang="en-GB" b="1" dirty="0" smtClean="0"/>
            </a:br>
            <a:r>
              <a:rPr lang="en-GB" b="1" dirty="0" smtClean="0"/>
              <a:t>(</a:t>
            </a:r>
            <a:r>
              <a:rPr lang="en-GB" b="1" dirty="0"/>
              <a:t>Twitter Style</a:t>
            </a:r>
            <a:r>
              <a:rPr lang="en-GB" b="1" dirty="0" smtClean="0"/>
              <a:t>)</a:t>
            </a:r>
            <a:endParaRPr lang="en-US" b="1" dirty="0"/>
          </a:p>
        </p:txBody>
      </p:sp>
      <p:sp>
        <p:nvSpPr>
          <p:cNvPr id="3" name="Content Placeholder 2"/>
          <p:cNvSpPr>
            <a:spLocks noGrp="1"/>
          </p:cNvSpPr>
          <p:nvPr>
            <p:ph idx="1"/>
          </p:nvPr>
        </p:nvSpPr>
        <p:spPr/>
        <p:txBody>
          <a:bodyPr>
            <a:normAutofit fontScale="92500" lnSpcReduction="20000"/>
          </a:bodyPr>
          <a:lstStyle/>
          <a:p>
            <a:r>
              <a:rPr lang="en-US" dirty="0" smtClean="0"/>
              <a:t>Name</a:t>
            </a:r>
          </a:p>
          <a:p>
            <a:r>
              <a:rPr lang="en-US" dirty="0" smtClean="0"/>
              <a:t>Discipline</a:t>
            </a:r>
          </a:p>
          <a:p>
            <a:r>
              <a:rPr lang="en-US" dirty="0" smtClean="0"/>
              <a:t>Affiliation</a:t>
            </a:r>
          </a:p>
          <a:p>
            <a:r>
              <a:rPr lang="en-US" dirty="0" smtClean="0"/>
              <a:t>What are your Research Data?</a:t>
            </a:r>
          </a:p>
          <a:p>
            <a:pPr marL="0" indent="0">
              <a:buNone/>
            </a:pPr>
            <a:r>
              <a:rPr lang="en-US" dirty="0" smtClean="0"/>
              <a:t>Example:</a:t>
            </a:r>
            <a:endParaRPr lang="en-US" dirty="0"/>
          </a:p>
          <a:p>
            <a:r>
              <a:rPr lang="en-US" dirty="0" smtClean="0"/>
              <a:t>Ulrike Wuttke (@</a:t>
            </a:r>
            <a:r>
              <a:rPr lang="en-US" dirty="0" err="1" smtClean="0"/>
              <a:t>UWuttke</a:t>
            </a:r>
            <a:r>
              <a:rPr lang="en-US" dirty="0" smtClean="0"/>
              <a:t>)</a:t>
            </a:r>
          </a:p>
          <a:p>
            <a:r>
              <a:rPr lang="en-US" dirty="0" smtClean="0"/>
              <a:t>Medieval Studies</a:t>
            </a:r>
          </a:p>
          <a:p>
            <a:r>
              <a:rPr lang="en-US" dirty="0" smtClean="0"/>
              <a:t>FH Potsdam</a:t>
            </a:r>
          </a:p>
          <a:p>
            <a:r>
              <a:rPr lang="en-US" dirty="0" smtClean="0"/>
              <a:t>#texts </a:t>
            </a:r>
            <a:endParaRPr lang="en-US" dirty="0"/>
          </a:p>
        </p:txBody>
      </p:sp>
      <p:sp>
        <p:nvSpPr>
          <p:cNvPr id="4" name="Slide Number Placeholder 3"/>
          <p:cNvSpPr>
            <a:spLocks noGrp="1"/>
          </p:cNvSpPr>
          <p:nvPr>
            <p:ph type="sldNum" sz="quarter" idx="12"/>
          </p:nvPr>
        </p:nvSpPr>
        <p:spPr/>
        <p:txBody>
          <a:bodyPr/>
          <a:lstStyle/>
          <a:p>
            <a:fld id="{70FA6FE6-D75F-2943-8BC6-A14FE74580EA}" type="slidenum">
              <a:rPr lang="en-US" smtClean="0"/>
              <a:t>5</a:t>
            </a:fld>
            <a:endParaRPr lang="en-US"/>
          </a:p>
        </p:txBody>
      </p:sp>
    </p:spTree>
    <p:extLst>
      <p:ext uri="{BB962C8B-B14F-4D97-AF65-F5344CB8AC3E}">
        <p14:creationId xmlns:p14="http://schemas.microsoft.com/office/powerpoint/2010/main" val="2655204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dirty="0" smtClean="0"/>
              <a:t>Playful Exercise</a:t>
            </a:r>
            <a:endParaRPr lang="en-US" dirty="0"/>
          </a:p>
        </p:txBody>
      </p:sp>
      <p:sp>
        <p:nvSpPr>
          <p:cNvPr id="5" name="Text Placeholder 4"/>
          <p:cNvSpPr>
            <a:spLocks noGrp="1"/>
          </p:cNvSpPr>
          <p:nvPr>
            <p:ph type="body" idx="1"/>
          </p:nvPr>
        </p:nvSpPr>
        <p:spPr/>
        <p:txBody>
          <a:bodyPr>
            <a:normAutofit/>
          </a:bodyPr>
          <a:lstStyle/>
          <a:p>
            <a:r>
              <a:rPr lang="en-US" sz="6000" dirty="0" smtClean="0">
                <a:solidFill>
                  <a:schemeClr val="tx2">
                    <a:lumMod val="60000"/>
                    <a:lumOff val="40000"/>
                  </a:schemeClr>
                </a:solidFill>
              </a:rPr>
              <a:t>02</a:t>
            </a:r>
            <a:endParaRPr lang="en-US" sz="6000" dirty="0">
              <a:solidFill>
                <a:schemeClr val="tx2">
                  <a:lumMod val="60000"/>
                  <a:lumOff val="40000"/>
                </a:schemeClr>
              </a:solidFill>
            </a:endParaRPr>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6</a:t>
            </a:fld>
            <a:endParaRPr lang="en-US"/>
          </a:p>
        </p:txBody>
      </p:sp>
    </p:spTree>
    <p:extLst>
      <p:ext uri="{BB962C8B-B14F-4D97-AF65-F5344CB8AC3E}">
        <p14:creationId xmlns:p14="http://schemas.microsoft.com/office/powerpoint/2010/main" val="23892740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Question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0197" y="3265985"/>
            <a:ext cx="5667891" cy="3329886"/>
          </a:xfrm>
          <a:prstGeom prst="rect">
            <a:avLst/>
          </a:prstGeom>
        </p:spPr>
      </p:pic>
      <p:sp>
        <p:nvSpPr>
          <p:cNvPr id="2" name="Title 1"/>
          <p:cNvSpPr>
            <a:spLocks noGrp="1"/>
          </p:cNvSpPr>
          <p:nvPr>
            <p:ph type="title"/>
          </p:nvPr>
        </p:nvSpPr>
        <p:spPr/>
        <p:txBody>
          <a:bodyPr>
            <a:normAutofit fontScale="90000"/>
          </a:bodyPr>
          <a:lstStyle/>
          <a:p>
            <a:pPr algn="l"/>
            <a:r>
              <a:rPr lang="en-US" dirty="0"/>
              <a:t>What is the correct order of the </a:t>
            </a:r>
            <a:r>
              <a:rPr lang="en-US" b="1" dirty="0"/>
              <a:t>Research Data Lifecycle</a:t>
            </a:r>
            <a:r>
              <a:rPr lang="en-US" dirty="0"/>
              <a:t>? </a:t>
            </a:r>
            <a:br>
              <a:rPr lang="en-US" dirty="0"/>
            </a:br>
            <a:endParaRPr lang="en-US" b="1" dirty="0"/>
          </a:p>
        </p:txBody>
      </p:sp>
      <p:sp>
        <p:nvSpPr>
          <p:cNvPr id="3" name="Content Placeholder 2"/>
          <p:cNvSpPr>
            <a:spLocks noGrp="1"/>
          </p:cNvSpPr>
          <p:nvPr>
            <p:ph idx="1"/>
          </p:nvPr>
        </p:nvSpPr>
        <p:spPr/>
        <p:txBody>
          <a:bodyPr/>
          <a:lstStyle/>
          <a:p>
            <a:r>
              <a:rPr lang="en-US" sz="2800" dirty="0" smtClean="0"/>
              <a:t>Discuss </a:t>
            </a:r>
            <a:r>
              <a:rPr lang="en-US" sz="2800" dirty="0" smtClean="0"/>
              <a:t>in group(s) and use the cards. (3 min.</a:t>
            </a:r>
            <a:r>
              <a:rPr lang="en-US" sz="2800" dirty="0" smtClean="0"/>
              <a:t>)</a:t>
            </a:r>
          </a:p>
          <a:p>
            <a:r>
              <a:rPr lang="en-US" sz="2800" dirty="0" smtClean="0"/>
              <a:t>Online Version: Try the Drag-and-</a:t>
            </a:r>
            <a:r>
              <a:rPr lang="en-US" sz="2800" dirty="0"/>
              <a:t>Drop Exercise: </a:t>
            </a:r>
            <a:r>
              <a:rPr lang="en-US" sz="1200" dirty="0">
                <a:hlinkClick r:id="rId4"/>
              </a:rPr>
              <a:t>http://training.parthenos-project.eu/sample-page/ehumanities-eheritage-webinar-series/webinar-work-with-research-infrastructures/wrap-up-materials</a:t>
            </a:r>
            <a:r>
              <a:rPr lang="en-US" sz="1200" dirty="0" smtClean="0">
                <a:hlinkClick r:id="rId4"/>
              </a:rPr>
              <a:t>/</a:t>
            </a:r>
            <a:endParaRPr lang="en-US" sz="1200" dirty="0" smtClean="0"/>
          </a:p>
          <a:p>
            <a:pPr marL="0" indent="0">
              <a:buNone/>
            </a:pPr>
            <a:endParaRPr lang="en-US" sz="1200" dirty="0" smtClean="0"/>
          </a:p>
          <a:p>
            <a:pPr marL="0" indent="0">
              <a:buNone/>
            </a:pPr>
            <a:endParaRPr lang="en-US" dirty="0"/>
          </a:p>
          <a:p>
            <a:pPr marL="0" indent="0">
              <a:buNone/>
            </a:pPr>
            <a:endParaRPr lang="en-US" dirty="0" smtClean="0"/>
          </a:p>
          <a:p>
            <a:pPr marL="0" indent="0">
              <a:buNone/>
            </a:pPr>
            <a:endParaRPr lang="en-US" dirty="0" smtClean="0"/>
          </a:p>
        </p:txBody>
      </p:sp>
      <p:sp>
        <p:nvSpPr>
          <p:cNvPr id="4" name="Slide Number Placeholder 3"/>
          <p:cNvSpPr>
            <a:spLocks noGrp="1"/>
          </p:cNvSpPr>
          <p:nvPr>
            <p:ph type="sldNum" sz="quarter" idx="12"/>
          </p:nvPr>
        </p:nvSpPr>
        <p:spPr/>
        <p:txBody>
          <a:bodyPr/>
          <a:lstStyle/>
          <a:p>
            <a:fld id="{70FA6FE6-D75F-2943-8BC6-A14FE74580EA}" type="slidenum">
              <a:rPr lang="en-US" smtClean="0"/>
              <a:t>7</a:t>
            </a:fld>
            <a:endParaRPr lang="en-US"/>
          </a:p>
        </p:txBody>
      </p:sp>
      <p:sp>
        <p:nvSpPr>
          <p:cNvPr id="6" name="Rectangle 5"/>
          <p:cNvSpPr/>
          <p:nvPr/>
        </p:nvSpPr>
        <p:spPr>
          <a:xfrm>
            <a:off x="-1" y="6537352"/>
            <a:ext cx="8470709" cy="246221"/>
          </a:xfrm>
          <a:prstGeom prst="rect">
            <a:avLst/>
          </a:prstGeom>
        </p:spPr>
        <p:txBody>
          <a:bodyPr wrap="square">
            <a:spAutoFit/>
          </a:bodyPr>
          <a:lstStyle/>
          <a:p>
            <a:r>
              <a:rPr lang="en-US" sz="1000" dirty="0" smtClean="0">
                <a:solidFill>
                  <a:schemeClr val="bg1">
                    <a:lumMod val="50000"/>
                  </a:schemeClr>
                </a:solidFill>
              </a:rPr>
              <a:t>Picture: Questions by Roland </a:t>
            </a:r>
            <a:r>
              <a:rPr lang="en-US" sz="1000" dirty="0" err="1" smtClean="0">
                <a:solidFill>
                  <a:schemeClr val="bg1">
                    <a:lumMod val="50000"/>
                  </a:schemeClr>
                </a:solidFill>
              </a:rPr>
              <a:t>O'Daniel</a:t>
            </a:r>
            <a:r>
              <a:rPr lang="en-US" sz="1000" dirty="0" smtClean="0">
                <a:solidFill>
                  <a:schemeClr val="bg1">
                    <a:lumMod val="50000"/>
                  </a:schemeClr>
                </a:solidFill>
              </a:rPr>
              <a:t> CC </a:t>
            </a:r>
            <a:r>
              <a:rPr lang="en-US" sz="1000" dirty="0">
                <a:solidFill>
                  <a:schemeClr val="bg1">
                    <a:lumMod val="50000"/>
                  </a:schemeClr>
                </a:solidFill>
              </a:rPr>
              <a:t>BY-SA 2.0 (</a:t>
            </a:r>
            <a:r>
              <a:rPr lang="en-US" sz="1000" dirty="0">
                <a:solidFill>
                  <a:schemeClr val="bg1">
                    <a:lumMod val="50000"/>
                  </a:schemeClr>
                </a:solidFill>
                <a:hlinkClick r:id="rId5"/>
              </a:rPr>
              <a:t>https://creativecommons.org/licenses/by-nc-sa/2.0</a:t>
            </a:r>
            <a:r>
              <a:rPr lang="en-US" sz="1000" dirty="0" smtClean="0">
                <a:solidFill>
                  <a:schemeClr val="bg1">
                    <a:lumMod val="50000"/>
                  </a:schemeClr>
                </a:solidFill>
                <a:hlinkClick r:id="rId5"/>
              </a:rPr>
              <a:t>/</a:t>
            </a:r>
            <a:r>
              <a:rPr lang="en-US" sz="1000" dirty="0" smtClean="0">
                <a:solidFill>
                  <a:schemeClr val="bg1">
                    <a:lumMod val="50000"/>
                  </a:schemeClr>
                </a:solidFill>
              </a:rPr>
              <a:t>) from </a:t>
            </a:r>
            <a:r>
              <a:rPr lang="en-US" sz="1000" dirty="0" smtClean="0">
                <a:solidFill>
                  <a:schemeClr val="bg1">
                    <a:lumMod val="50000"/>
                  </a:schemeClr>
                </a:solidFill>
                <a:hlinkClick r:id="rId6"/>
              </a:rPr>
              <a:t>https</a:t>
            </a:r>
            <a:r>
              <a:rPr lang="en-US" sz="1000" dirty="0">
                <a:solidFill>
                  <a:schemeClr val="bg1">
                    <a:lumMod val="50000"/>
                  </a:schemeClr>
                </a:solidFill>
                <a:hlinkClick r:id="rId6"/>
              </a:rPr>
              <a:t>://flic.kr/p/</a:t>
            </a:r>
            <a:r>
              <a:rPr lang="en-US" sz="1000" dirty="0" smtClean="0">
                <a:solidFill>
                  <a:schemeClr val="bg1">
                    <a:lumMod val="50000"/>
                  </a:schemeClr>
                </a:solidFill>
                <a:hlinkClick r:id="rId6"/>
              </a:rPr>
              <a:t>7Ww83p</a:t>
            </a:r>
            <a:r>
              <a:rPr lang="en-US" sz="1000" dirty="0" smtClean="0">
                <a:solidFill>
                  <a:schemeClr val="bg1">
                    <a:lumMod val="50000"/>
                  </a:schemeClr>
                </a:solidFill>
              </a:rPr>
              <a:t> </a:t>
            </a:r>
            <a:endParaRPr lang="en-US" sz="1000" dirty="0">
              <a:solidFill>
                <a:schemeClr val="bg1">
                  <a:lumMod val="50000"/>
                </a:schemeClr>
              </a:solidFill>
            </a:endParaRPr>
          </a:p>
        </p:txBody>
      </p:sp>
    </p:spTree>
    <p:extLst>
      <p:ext uri="{BB962C8B-B14F-4D97-AF65-F5344CB8AC3E}">
        <p14:creationId xmlns:p14="http://schemas.microsoft.com/office/powerpoint/2010/main" val="3583551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dirty="0" smtClean="0"/>
              <a:t>Research Data in Humanities and Heritage Science</a:t>
            </a:r>
            <a:endParaRPr lang="en-US" dirty="0"/>
          </a:p>
        </p:txBody>
      </p:sp>
      <p:sp>
        <p:nvSpPr>
          <p:cNvPr id="5" name="Text Placeholder 4"/>
          <p:cNvSpPr>
            <a:spLocks noGrp="1"/>
          </p:cNvSpPr>
          <p:nvPr>
            <p:ph type="body" idx="1"/>
          </p:nvPr>
        </p:nvSpPr>
        <p:spPr/>
        <p:txBody>
          <a:bodyPr>
            <a:normAutofit/>
          </a:bodyPr>
          <a:lstStyle/>
          <a:p>
            <a:r>
              <a:rPr lang="en-US" sz="6000" dirty="0" smtClean="0">
                <a:solidFill>
                  <a:schemeClr val="tx2">
                    <a:lumMod val="60000"/>
                    <a:lumOff val="40000"/>
                  </a:schemeClr>
                </a:solidFill>
              </a:rPr>
              <a:t>03</a:t>
            </a:r>
            <a:endParaRPr lang="en-US" sz="6000" dirty="0">
              <a:solidFill>
                <a:schemeClr val="tx2">
                  <a:lumMod val="60000"/>
                  <a:lumOff val="40000"/>
                </a:schemeClr>
              </a:solidFill>
            </a:endParaRPr>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8</a:t>
            </a:fld>
            <a:endParaRPr lang="en-US"/>
          </a:p>
        </p:txBody>
      </p:sp>
    </p:spTree>
    <p:extLst>
      <p:ext uri="{BB962C8B-B14F-4D97-AF65-F5344CB8AC3E}">
        <p14:creationId xmlns:p14="http://schemas.microsoft.com/office/powerpoint/2010/main" val="297711380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t>What is Data, Anyway?</a:t>
            </a:r>
            <a:endParaRPr lang="en-US" b="1" dirty="0"/>
          </a:p>
        </p:txBody>
      </p:sp>
      <p:sp>
        <p:nvSpPr>
          <p:cNvPr id="3" name="Content Placeholder 2"/>
          <p:cNvSpPr>
            <a:spLocks noGrp="1"/>
          </p:cNvSpPr>
          <p:nvPr>
            <p:ph idx="1"/>
          </p:nvPr>
        </p:nvSpPr>
        <p:spPr>
          <a:xfrm>
            <a:off x="457200" y="1540852"/>
            <a:ext cx="8229600" cy="4525963"/>
          </a:xfrm>
        </p:spPr>
        <p:txBody>
          <a:bodyPr>
            <a:noAutofit/>
          </a:bodyPr>
          <a:lstStyle/>
          <a:p>
            <a:pPr marL="0" indent="0">
              <a:buNone/>
            </a:pPr>
            <a:r>
              <a:rPr lang="en-US" sz="2800" b="1" dirty="0" smtClean="0"/>
              <a:t>Do Humanities and Cultural Heritage researchers have data? </a:t>
            </a:r>
          </a:p>
          <a:p>
            <a:r>
              <a:rPr lang="en-US" sz="2800" dirty="0" smtClean="0"/>
              <a:t>Yes, a lot, but they don’t tend to use the word data </a:t>
            </a:r>
          </a:p>
          <a:p>
            <a:r>
              <a:rPr lang="en-US" sz="2800" dirty="0" smtClean="0"/>
              <a:t>Examples for Humanities data: primary sources (texts, pictures), secondary sources, theoretical texts, digital tools (software), annotations, etc.</a:t>
            </a:r>
          </a:p>
        </p:txBody>
      </p:sp>
      <p:sp>
        <p:nvSpPr>
          <p:cNvPr id="4" name="Slide Number Placeholder 3"/>
          <p:cNvSpPr>
            <a:spLocks noGrp="1"/>
          </p:cNvSpPr>
          <p:nvPr>
            <p:ph type="sldNum" sz="quarter" idx="12"/>
          </p:nvPr>
        </p:nvSpPr>
        <p:spPr>
          <a:xfrm>
            <a:off x="7010400" y="6356352"/>
            <a:ext cx="2133600" cy="365125"/>
          </a:xfrm>
        </p:spPr>
        <p:txBody>
          <a:bodyPr/>
          <a:lstStyle/>
          <a:p>
            <a:fld id="{70FA6FE6-D75F-2943-8BC6-A14FE74580EA}" type="slidenum">
              <a:rPr lang="en-US" smtClean="0"/>
              <a:t>9</a:t>
            </a:fld>
            <a:endParaRPr lang="en-US" dirty="0"/>
          </a:p>
        </p:txBody>
      </p:sp>
      <p:sp>
        <p:nvSpPr>
          <p:cNvPr id="5" name="Rectangle 4"/>
          <p:cNvSpPr/>
          <p:nvPr/>
        </p:nvSpPr>
        <p:spPr>
          <a:xfrm>
            <a:off x="2" y="6203691"/>
            <a:ext cx="8439247"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3"/>
              </a:rPr>
              <a:t>http</a:t>
            </a:r>
            <a:r>
              <a:rPr lang="en-US" sz="1000" dirty="0">
                <a:solidFill>
                  <a:srgbClr val="7F7F7F"/>
                </a:solidFill>
                <a:hlinkClick r:id="rId3"/>
              </a:rPr>
              <a:t>://training.parthenos-project.eu/sample-page/manage-improve-and-open-up-your-research-and-data</a:t>
            </a:r>
            <a:r>
              <a:rPr lang="en-US" sz="1000" dirty="0" smtClean="0">
                <a:solidFill>
                  <a:srgbClr val="7F7F7F"/>
                </a:solidFill>
                <a:hlinkClick r:id="rId3"/>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4"/>
              </a:rPr>
              <a:t>https://creativecommons.org/licenses/by-nc/4.0</a:t>
            </a:r>
            <a:r>
              <a:rPr lang="en-US" sz="1000" dirty="0" smtClean="0">
                <a:solidFill>
                  <a:srgbClr val="7F7F7F"/>
                </a:solidFill>
                <a:hlinkClick r:id="rId4"/>
              </a:rPr>
              <a:t>/</a:t>
            </a:r>
            <a:r>
              <a:rPr lang="en-US" sz="1000" dirty="0" smtClean="0">
                <a:solidFill>
                  <a:srgbClr val="7F7F7F"/>
                </a:solidFill>
              </a:rPr>
              <a:t>)</a:t>
            </a:r>
            <a:endParaRPr lang="en-US" sz="1000" dirty="0">
              <a:solidFill>
                <a:srgbClr val="7F7F7F"/>
              </a:solidFill>
            </a:endParaRPr>
          </a:p>
        </p:txBody>
      </p:sp>
    </p:spTree>
    <p:extLst>
      <p:ext uri="{BB962C8B-B14F-4D97-AF65-F5344CB8AC3E}">
        <p14:creationId xmlns:p14="http://schemas.microsoft.com/office/powerpoint/2010/main" val="310608643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1578</TotalTime>
  <Words>1804</Words>
  <Application>Microsoft Macintosh PowerPoint</Application>
  <PresentationFormat>On-screen Show (4:3)</PresentationFormat>
  <Paragraphs>288</Paragraphs>
  <Slides>32</Slides>
  <Notes>31</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Introducing the PARTHENOS eHumanities and eHeritage Training Suite and Webinar Series</vt:lpstr>
      <vt:lpstr>PARTHENOS FACTS</vt:lpstr>
      <vt:lpstr>TABLE OF CONTENTS</vt:lpstr>
      <vt:lpstr>Warm up</vt:lpstr>
      <vt:lpstr>Introduce yourself  (Twitter Style)</vt:lpstr>
      <vt:lpstr>Playful Exercise</vt:lpstr>
      <vt:lpstr>What is the correct order of the Research Data Lifecycle?  </vt:lpstr>
      <vt:lpstr>Research Data in Humanities and Heritage Science</vt:lpstr>
      <vt:lpstr>What is Data, Anyway?</vt:lpstr>
      <vt:lpstr>What is Data, Anyway?</vt:lpstr>
      <vt:lpstr>Why would I want or need to manage, improve or open up my data?</vt:lpstr>
      <vt:lpstr>The FAIR Principles</vt:lpstr>
      <vt:lpstr>Theory and Practice of Data Management: Research Data Lifecycle</vt:lpstr>
      <vt:lpstr>Theory and Practice of Data Management: Research Data Management Planning</vt:lpstr>
      <vt:lpstr>PARTHENOS Training in  A nutshell</vt:lpstr>
      <vt:lpstr>PARTHENOS Training rationales</vt:lpstr>
      <vt:lpstr>PARTHENOS Training Suite Modules</vt:lpstr>
      <vt:lpstr>PARTHENOS Training Suite Modules</vt:lpstr>
      <vt:lpstr>Research Data Management in the PARTHENOS Training Suite</vt:lpstr>
      <vt:lpstr>Research Data Management in the PARTHENOS Training Suite</vt:lpstr>
      <vt:lpstr>Research Data Management in the PARTHENOS Training Suite</vt:lpstr>
      <vt:lpstr>Standardization Survival Kit (SSK)</vt:lpstr>
      <vt:lpstr>The PARTHENOS eHumanities and eHeritage Webinar Series: What’s next? </vt:lpstr>
      <vt:lpstr>PowerPoint Presentation</vt:lpstr>
      <vt:lpstr>Rationale and objectives of the PARTHENOS webinar series</vt:lpstr>
      <vt:lpstr>PowerPoint Presentation</vt:lpstr>
      <vt:lpstr>PowerPoint Presentation</vt:lpstr>
      <vt:lpstr>The PARTHENOS Webinars so far</vt:lpstr>
      <vt:lpstr>Which PARTHENOS webinar did you find the most relevant?</vt:lpstr>
      <vt:lpstr>Which topic should we choose  for the next PARTHENOS webinar?</vt:lpstr>
      <vt:lpstr>PowerPoint Presentation</vt:lpstr>
      <vt:lpstr>Thank you!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the  “PARTHENOS eHumanities and eHeritage Webinar Series”</dc:title>
  <dc:creator>Ulrike Wuttke</dc:creator>
  <cp:lastModifiedBy>Ulrike Wuttke</cp:lastModifiedBy>
  <cp:revision>123</cp:revision>
  <cp:lastPrinted>2018-07-18T08:49:19Z</cp:lastPrinted>
  <dcterms:created xsi:type="dcterms:W3CDTF">2018-05-27T08:03:21Z</dcterms:created>
  <dcterms:modified xsi:type="dcterms:W3CDTF">2018-07-23T10:45:12Z</dcterms:modified>
</cp:coreProperties>
</file>